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76" r:id="rId3"/>
    <p:sldId id="577" r:id="rId5"/>
    <p:sldId id="580" r:id="rId6"/>
    <p:sldId id="581" r:id="rId7"/>
    <p:sldId id="582" r:id="rId8"/>
    <p:sldId id="583" r:id="rId9"/>
    <p:sldId id="307" r:id="rId10"/>
    <p:sldId id="357" r:id="rId11"/>
    <p:sldId id="358" r:id="rId12"/>
    <p:sldId id="359"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383" r:id="rId37"/>
    <p:sldId id="384" r:id="rId38"/>
    <p:sldId id="385" r:id="rId39"/>
    <p:sldId id="386" r:id="rId40"/>
    <p:sldId id="387" r:id="rId41"/>
    <p:sldId id="388" r:id="rId42"/>
    <p:sldId id="389" r:id="rId43"/>
    <p:sldId id="390" r:id="rId44"/>
    <p:sldId id="391" r:id="rId45"/>
    <p:sldId id="392" r:id="rId46"/>
    <p:sldId id="393" r:id="rId47"/>
    <p:sldId id="394" r:id="rId48"/>
    <p:sldId id="395" r:id="rId49"/>
    <p:sldId id="396" r:id="rId50"/>
    <p:sldId id="397" r:id="rId51"/>
    <p:sldId id="331"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3" autoAdjust="0"/>
    <p:restoredTop sz="92157" autoAdjust="0"/>
  </p:normalViewPr>
  <p:slideViewPr>
    <p:cSldViewPr>
      <p:cViewPr>
        <p:scale>
          <a:sx n="66" d="100"/>
          <a:sy n="66" d="100"/>
        </p:scale>
        <p:origin x="-1830" y="-558"/>
      </p:cViewPr>
      <p:guideLst>
        <p:guide orient="horz" pos="2160"/>
        <p:guide pos="28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82DFFD-8D0C-47D4-9DC1-F20750CD21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B75704-E634-4436-9787-D9D92C32DB7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每一个介绍，再精炼</a:t>
            </a:r>
            <a:endParaRPr lang="zh-CN" altLang="en-US" dirty="0"/>
          </a:p>
        </p:txBody>
      </p:sp>
      <p:sp>
        <p:nvSpPr>
          <p:cNvPr id="4" name="灯片编号占位符 3"/>
          <p:cNvSpPr>
            <a:spLocks noGrp="1"/>
          </p:cNvSpPr>
          <p:nvPr>
            <p:ph type="sldNum" sz="quarter" idx="10"/>
          </p:nvPr>
        </p:nvSpPr>
        <p:spPr/>
        <p:txBody>
          <a:bodyPr/>
          <a:lstStyle/>
          <a:p>
            <a:fld id="{61B75704-E634-4436-9787-D9D92C32DB7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库车前陆盆地的东秋里塔格构造带新近系中广泛分布着厚层膏盐,典型地震剖面解释发现,盐上地层、盐层和盐下地层分别具有不同的构造样式和变形机理.分别进行的地质模型研究表明,盐上层构造地质模型主要有逆冲断层和断层传播褶皱、顶板反向逆冲断层、逆冲推覆体、盐上向斜等构造;盐层构造地质模型主要有盐枕构造、鱼尾构造、盐推覆构造等;盐下层构造地质模型主要有断层转折褶皱、背冲断块构造、Ⅰ型三角带构造、逆冲断块构造、逆冲断裂带等.盐上层、盐层和盐下层共同组成的构造样式有Ⅱ型三角带,具有明显的三位一体的构造特征.盐相关构造形成各种各样的盐相关构造圈闭,这些盐相关构造圈闭与阳霞凹陷烃源岩生气期相匹配,在盐下构造圈闭中形成大量的天然气藏.</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从地震剖面显示塔里木盆地发育为手风琴式演化史,大体上形成三层"断-坳"结构:(1)震旦系的"断",古生界-三叠系的"坳";(2)侏罗系的"断",白垩系的"坳";(3)古近系的"断",新近系的"坳".断陷与坳陷分别由拉张与挤压应力场所致,这种应力场的变化是由相邻洋壳板块俯冲倾角由小到大的变化所引起的.由于地壳的多旋回运动,多次发生构造沉积演变,构成了多套生储盖组合,多领域、多种圈闭类型的油气藏,从震旦系-古生界-中生界-新生界,各断陷-坳陷结构的盆地都具有可能形成油气藏的地质条件.</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自提出断层转折褶皱的几何学概念以来,Suppe(1983)首次将其定量化,建立了褶皱形态与断层形态和断层滑动之间的定量关系,奠立了断层相关褶皱理论的基本模型。通过对中国川西南盆地的盐井沟背斜的野外地质调查和精细的地震构造解释,通过选取与构造走向基本垂直的高质量的地震剖面,借助全三维空间分析,建立几何学、运动学模型和实验模拟技术与数值模拟技术。总结出四川盆地缺失新生代地层。盐井沟背斜的前翼可以清楚的观测到地层有明显的增厚现象,褶皱前翼相对于后翼相对狭窄、陡峭;褶皱在核部变得更加紧闭;地层滑移量向上逐渐减小并在褶皱内部逐渐消失。所有的这些特征表明盐井沟背斜是一个典型的断层传播褶皱,在此基础上,综合石油地质综合评价对有利油气构造样式进行了预测,中国在川西南盆地盐井沟背斜与含油气圈闭研究中,应用断层相关褶皱的理论与方法取得了重要进展。</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总结下毛宁波教授课程</a:t>
            </a:r>
            <a:endParaRPr lang="zh-CN" altLang="en-US" dirty="0"/>
          </a:p>
        </p:txBody>
      </p:sp>
      <p:sp>
        <p:nvSpPr>
          <p:cNvPr id="4" name="灯片编号占位符 3"/>
          <p:cNvSpPr>
            <a:spLocks noGrp="1"/>
          </p:cNvSpPr>
          <p:nvPr>
            <p:ph type="sldNum" sz="quarter" idx="10"/>
          </p:nvPr>
        </p:nvSpPr>
        <p:spPr/>
        <p:txBody>
          <a:bodyPr/>
          <a:lstStyle/>
          <a:p>
            <a:fld id="{61B75704-E634-4436-9787-D9D92C32DB7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dirty="0">
                <a:sym typeface="+mn-ea"/>
              </a:rPr>
              <a:t>岩层厚度逐渐变薄以至消失，形成的楔形地质体。</a:t>
            </a:r>
            <a:r>
              <a:rPr lang="zh-CN" altLang="en-US" b="1" dirty="0">
                <a:solidFill>
                  <a:schemeClr val="accent2"/>
                </a:solidFill>
                <a:sym typeface="+mn-ea"/>
              </a:rPr>
              <a:t>（岩性尖灭，不整合尖灭，超覆和退覆尖灭，断层尖灭）</a:t>
            </a:r>
            <a:endParaRPr lang="zh-CN" altLang="en-US" b="1" dirty="0">
              <a:solidFill>
                <a:schemeClr val="accent2"/>
              </a:solidFill>
            </a:endParaRPr>
          </a:p>
          <a:p>
            <a:r>
              <a:rPr lang="zh-CN" altLang="en-US" b="1" dirty="0">
                <a:sym typeface="+mn-ea"/>
              </a:rPr>
              <a:t> 尖灭可以形成地层圈闭油气藏，尖灭在</a:t>
            </a:r>
            <a:r>
              <a:rPr lang="zh-CN" altLang="en-US" b="1" u="sng" dirty="0">
                <a:solidFill>
                  <a:schemeClr val="accent2"/>
                </a:solidFill>
                <a:sym typeface="+mn-ea"/>
              </a:rPr>
              <a:t>时间剖面上</a:t>
            </a:r>
            <a:r>
              <a:rPr lang="zh-CN" altLang="en-US" b="1" dirty="0">
                <a:sym typeface="+mn-ea"/>
              </a:rPr>
              <a:t>表现为：上、下两组波的同相轴逐渐靠扰，两波之间的反射相位逐渐减少直到消失最后两波合扰，出现尖灭点。 </a:t>
            </a:r>
            <a:endParaRPr lang="zh-CN" altLang="en-US" b="1" dirty="0"/>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9BD5BC8-337C-4EA5-A364-D4A9FC16D4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5921BA-06CC-4764-8DCD-CA1ED51045F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D5BC8-337C-4EA5-A364-D4A9FC16D4B9}"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921BA-06CC-4764-8DCD-CA1ED51045F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jpeg"/><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4.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7.jpeg"/><Relationship Id="rId1" Type="http://schemas.openxmlformats.org/officeDocument/2006/relationships/image" Target="../media/image56.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60.png"/><Relationship Id="rId1" Type="http://schemas.openxmlformats.org/officeDocument/2006/relationships/image" Target="../media/image59.GI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emf"/></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emf"/></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emf"/></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emf"/></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a:t>不同地质条件典型地震剖面</a:t>
            </a:r>
            <a:r>
              <a:rPr lang="zh-CN" altLang="en-US" b="1" dirty="0" smtClean="0"/>
              <a:t>解释</a:t>
            </a:r>
            <a:endParaRPr lang="zh-CN" altLang="en-US" dirty="0"/>
          </a:p>
        </p:txBody>
      </p:sp>
      <p:sp>
        <p:nvSpPr>
          <p:cNvPr id="4" name="文本框 14"/>
          <p:cNvSpPr txBox="1"/>
          <p:nvPr/>
        </p:nvSpPr>
        <p:spPr>
          <a:xfrm>
            <a:off x="2616041" y="2033588"/>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松辽盆地典型地震剖面地震解释</a:t>
            </a:r>
            <a:endParaRPr lang="zh-CN" altLang="en-US" sz="1500" b="1" dirty="0" smtClean="0"/>
          </a:p>
        </p:txBody>
      </p:sp>
      <p:sp>
        <p:nvSpPr>
          <p:cNvPr id="5" name="文本框 14"/>
          <p:cNvSpPr txBox="1"/>
          <p:nvPr/>
        </p:nvSpPr>
        <p:spPr>
          <a:xfrm>
            <a:off x="2616041" y="2619375"/>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海拉尔盆地典型地震剖面地震解释</a:t>
            </a:r>
            <a:endParaRPr lang="zh-CN" altLang="en-US" sz="1500" b="1" dirty="0" smtClean="0"/>
          </a:p>
        </p:txBody>
      </p:sp>
      <p:sp>
        <p:nvSpPr>
          <p:cNvPr id="6" name="文本框 14"/>
          <p:cNvSpPr txBox="1"/>
          <p:nvPr/>
        </p:nvSpPr>
        <p:spPr>
          <a:xfrm>
            <a:off x="2616041" y="3160871"/>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渤海湾盆地典型地震剖面地震解释</a:t>
            </a:r>
            <a:endParaRPr lang="zh-CN" altLang="en-US" sz="1500" b="1" dirty="0" smtClean="0"/>
          </a:p>
        </p:txBody>
      </p:sp>
      <p:sp>
        <p:nvSpPr>
          <p:cNvPr id="7" name="文本框 14"/>
          <p:cNvSpPr txBox="1"/>
          <p:nvPr/>
        </p:nvSpPr>
        <p:spPr>
          <a:xfrm>
            <a:off x="2616041" y="3709035"/>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库车盆地典型地震剖面地震解释</a:t>
            </a:r>
            <a:endParaRPr lang="zh-CN" altLang="en-US" sz="1500" b="1" dirty="0" smtClean="0"/>
          </a:p>
        </p:txBody>
      </p:sp>
      <p:sp>
        <p:nvSpPr>
          <p:cNvPr id="8" name="文本框 14"/>
          <p:cNvSpPr txBox="1"/>
          <p:nvPr/>
        </p:nvSpPr>
        <p:spPr>
          <a:xfrm>
            <a:off x="2616041" y="4241006"/>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塔里木盆地典型地震剖面地震解释</a:t>
            </a:r>
            <a:endParaRPr lang="zh-CN" altLang="en-US" sz="1500" b="1" dirty="0" smtClean="0"/>
          </a:p>
        </p:txBody>
      </p:sp>
      <p:sp>
        <p:nvSpPr>
          <p:cNvPr id="9" name="文本框 14"/>
          <p:cNvSpPr txBox="1"/>
          <p:nvPr/>
        </p:nvSpPr>
        <p:spPr>
          <a:xfrm>
            <a:off x="2616041" y="4717733"/>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吐哈盆地典型地震剖面地震解释</a:t>
            </a:r>
            <a:endParaRPr lang="zh-CN" altLang="en-US" sz="1500" b="1" dirty="0" smtClean="0"/>
          </a:p>
        </p:txBody>
      </p:sp>
      <p:sp>
        <p:nvSpPr>
          <p:cNvPr id="10" name="文本框 14"/>
          <p:cNvSpPr txBox="1"/>
          <p:nvPr/>
        </p:nvSpPr>
        <p:spPr>
          <a:xfrm>
            <a:off x="2616041" y="5213985"/>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四川盆地典型地震剖面地震解释</a:t>
            </a:r>
            <a:endParaRPr lang="zh-CN" altLang="en-US" sz="15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图片 4"/>
          <p:cNvPicPr>
            <a:picLocks noChangeAspect="1"/>
          </p:cNvPicPr>
          <p:nvPr/>
        </p:nvPicPr>
        <p:blipFill>
          <a:blip r:embed="rId1"/>
          <a:srcRect t="2217"/>
          <a:stretch>
            <a:fillRect/>
          </a:stretch>
        </p:blipFill>
        <p:spPr>
          <a:xfrm>
            <a:off x="539750" y="2997200"/>
            <a:ext cx="8064500" cy="3067050"/>
          </a:xfrm>
          <a:prstGeom prst="rect">
            <a:avLst/>
          </a:prstGeom>
          <a:noFill/>
          <a:ln w="9525">
            <a:noFill/>
          </a:ln>
        </p:spPr>
      </p:pic>
      <p:sp>
        <p:nvSpPr>
          <p:cNvPr id="64516" name="矩形 6"/>
          <p:cNvSpPr/>
          <p:nvPr/>
        </p:nvSpPr>
        <p:spPr>
          <a:xfrm>
            <a:off x="563563" y="1909763"/>
            <a:ext cx="8112125" cy="950912"/>
          </a:xfrm>
          <a:prstGeom prst="rect">
            <a:avLst/>
          </a:prstGeom>
          <a:noFill/>
          <a:ln w="9525">
            <a:noFill/>
          </a:ln>
        </p:spPr>
        <p:txBody>
          <a:bodyPr anchor="t">
            <a:spAutoFit/>
          </a:bodyPr>
          <a:lstStyle/>
          <a:p>
            <a:pPr marL="342900" indent="-342900" eaLnBrk="0" hangingPunct="0">
              <a:lnSpc>
                <a:spcPct val="125000"/>
              </a:lnSpc>
              <a:buClr>
                <a:srgbClr val="0000FF"/>
              </a:buClr>
              <a:buFont typeface="Wingdings" panose="05000000000000000000" pitchFamily="2" charset="2"/>
              <a:buChar char="Ø"/>
            </a:pPr>
            <a:r>
              <a:rPr lang="zh-CN" altLang="en-US" sz="2400" b="1" dirty="0">
                <a:solidFill>
                  <a:srgbClr val="FF00FF"/>
                </a:solidFill>
                <a:latin typeface="黑体" panose="02010609060101010101" pitchFamily="49" charset="-122"/>
                <a:ea typeface="黑体" panose="02010609060101010101" pitchFamily="49" charset="-122"/>
              </a:rPr>
              <a:t>削截是指由侵蚀作用和构造作用引起的反射同相轴纵向和横向终止现象。</a:t>
            </a:r>
            <a:endParaRPr lang="en-US" altLang="zh-CN" sz="2400" b="1" dirty="0">
              <a:solidFill>
                <a:srgbClr val="FF00FF"/>
              </a:solidFill>
              <a:latin typeface="黑体" panose="02010609060101010101" pitchFamily="49" charset="-122"/>
              <a:ea typeface="黑体" panose="02010609060101010101" pitchFamily="49" charset="-122"/>
            </a:endParaRPr>
          </a:p>
        </p:txBody>
      </p:sp>
      <p:sp>
        <p:nvSpPr>
          <p:cNvPr id="64517" name="矩形 7"/>
          <p:cNvSpPr/>
          <p:nvPr/>
        </p:nvSpPr>
        <p:spPr>
          <a:xfrm>
            <a:off x="595313" y="5589588"/>
            <a:ext cx="3832225" cy="830262"/>
          </a:xfrm>
          <a:prstGeom prst="rect">
            <a:avLst/>
          </a:prstGeom>
          <a:solidFill>
            <a:srgbClr val="FFFF00"/>
          </a:solidFill>
          <a:ln w="9525">
            <a:noFill/>
          </a:ln>
        </p:spPr>
        <p:txBody>
          <a:bodyPr anchor="t">
            <a:spAutoFit/>
          </a:bodyPr>
          <a:lstStyle/>
          <a:p>
            <a:pPr algn="dist" eaLnBrk="0" hangingPunct="0">
              <a:buClr>
                <a:srgbClr val="0000FF"/>
              </a:buClr>
            </a:pPr>
            <a:r>
              <a:rPr lang="zh-CN" altLang="en-US" sz="2400" b="1" dirty="0">
                <a:solidFill>
                  <a:srgbClr val="FF00FF"/>
                </a:solidFill>
                <a:latin typeface="黑体" panose="02010609060101010101" pitchFamily="49" charset="-122"/>
                <a:ea typeface="黑体" panose="02010609060101010101" pitchFamily="49" charset="-122"/>
              </a:rPr>
              <a:t>反映下伏地层沉积后经历强烈构造运动或侵蚀作用</a:t>
            </a:r>
            <a:endParaRPr lang="en-US" altLang="zh-CN" sz="2400" b="1" dirty="0">
              <a:solidFill>
                <a:srgbClr val="FF00FF"/>
              </a:solidFill>
              <a:latin typeface="黑体" panose="02010609060101010101" pitchFamily="49" charset="-122"/>
              <a:ea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3"/>
          <p:cNvSpPr/>
          <p:nvPr/>
        </p:nvSpPr>
        <p:spPr>
          <a:xfrm>
            <a:off x="684213" y="1273175"/>
            <a:ext cx="6911975" cy="554038"/>
          </a:xfrm>
          <a:prstGeom prst="rect">
            <a:avLst/>
          </a:prstGeom>
          <a:noFill/>
          <a:ln w="9525">
            <a:noFill/>
          </a:ln>
        </p:spPr>
        <p:txBody>
          <a:bodyPr anchor="t">
            <a:spAutoFit/>
          </a:bodyPr>
          <a:lstStyle/>
          <a:p>
            <a:pPr eaLnBrk="0" hangingPunct="0">
              <a:lnSpc>
                <a:spcPct val="125000"/>
              </a:lnSpc>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a:t>
            </a:r>
            <a:r>
              <a:rPr lang="en-US" altLang="zh-CN" sz="2400" b="1" dirty="0">
                <a:solidFill>
                  <a:srgbClr val="0000FF"/>
                </a:solidFill>
                <a:latin typeface="Times New Roman" panose="02020603050405020304" pitchFamily="18" charset="0"/>
                <a:ea typeface="黑体" panose="02010609060101010101" pitchFamily="49" charset="-122"/>
              </a:rPr>
              <a:t>1</a:t>
            </a:r>
            <a:r>
              <a:rPr lang="zh-CN" altLang="en-US" sz="2400" b="1" dirty="0">
                <a:solidFill>
                  <a:srgbClr val="0000FF"/>
                </a:solidFill>
                <a:latin typeface="Times New Roman" panose="02020603050405020304" pitchFamily="18" charset="0"/>
                <a:ea typeface="黑体" panose="02010609060101010101" pitchFamily="49" charset="-122"/>
              </a:rPr>
              <a:t>）削截（削蚀、侵蚀）</a:t>
            </a:r>
            <a:r>
              <a:rPr lang="en-US" altLang="zh-CN" sz="2400" b="1" dirty="0">
                <a:solidFill>
                  <a:srgbClr val="0000FF"/>
                </a:solidFill>
                <a:latin typeface="Times New Roman" panose="02020603050405020304" pitchFamily="18" charset="0"/>
                <a:ea typeface="黑体" panose="02010609060101010101" pitchFamily="49" charset="-122"/>
              </a:rPr>
              <a:t>—truncation</a:t>
            </a:r>
            <a:endParaRPr lang="en-US" altLang="zh-CN" sz="2400" b="1" dirty="0">
              <a:solidFill>
                <a:srgbClr val="0000FF"/>
              </a:solidFill>
              <a:latin typeface="Times New Roman" panose="02020603050405020304" pitchFamily="18" charset="0"/>
              <a:ea typeface="黑体" panose="02010609060101010101" pitchFamily="49" charset="-122"/>
            </a:endParaRPr>
          </a:p>
        </p:txBody>
      </p:sp>
      <p:pic>
        <p:nvPicPr>
          <p:cNvPr id="66563" name="图片 1"/>
          <p:cNvPicPr>
            <a:picLocks noChangeAspect="1"/>
          </p:cNvPicPr>
          <p:nvPr/>
        </p:nvPicPr>
        <p:blipFill>
          <a:blip r:embed="rId1"/>
          <a:srcRect r="687"/>
          <a:stretch>
            <a:fillRect/>
          </a:stretch>
        </p:blipFill>
        <p:spPr>
          <a:xfrm>
            <a:off x="684213" y="1852613"/>
            <a:ext cx="6969125" cy="5013325"/>
          </a:xfrm>
          <a:prstGeom prst="rect">
            <a:avLst/>
          </a:prstGeom>
          <a:noFill/>
          <a:ln w="9525">
            <a:noFill/>
          </a:ln>
        </p:spPr>
      </p:pic>
      <p:sp>
        <p:nvSpPr>
          <p:cNvPr id="66564" name="矩形 5"/>
          <p:cNvSpPr/>
          <p:nvPr/>
        </p:nvSpPr>
        <p:spPr>
          <a:xfrm>
            <a:off x="8002588" y="2298700"/>
            <a:ext cx="746125" cy="4154488"/>
          </a:xfrm>
          <a:prstGeom prst="rect">
            <a:avLst/>
          </a:prstGeom>
          <a:noFill/>
          <a:ln w="9525">
            <a:noFill/>
          </a:ln>
        </p:spPr>
        <p:txBody>
          <a:bodyPr anchor="t">
            <a:spAutoFit/>
          </a:bodyPr>
          <a:lstStyle/>
          <a:p>
            <a:pPr algn="ctr" eaLnBrk="0" hangingPunct="0">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琼东南盆地地震层序分析</a:t>
            </a:r>
            <a:endParaRPr lang="en-US" altLang="zh-CN" sz="2400" b="1" dirty="0">
              <a:solidFill>
                <a:srgbClr val="0000FF"/>
              </a:solidFill>
              <a:latin typeface="Times New Roman" panose="02020603050405020304" pitchFamily="18" charset="0"/>
              <a:ea typeface="黑体" panose="02010609060101010101" pitchFamily="49"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图片 4"/>
          <p:cNvPicPr>
            <a:picLocks noChangeAspect="1"/>
          </p:cNvPicPr>
          <p:nvPr/>
        </p:nvPicPr>
        <p:blipFill>
          <a:blip r:embed="rId1"/>
          <a:stretch>
            <a:fillRect/>
          </a:stretch>
        </p:blipFill>
        <p:spPr>
          <a:xfrm>
            <a:off x="250825" y="249238"/>
            <a:ext cx="8713788" cy="5772150"/>
          </a:xfrm>
          <a:prstGeom prst="rect">
            <a:avLst/>
          </a:prstGeom>
          <a:noFill/>
          <a:ln w="9525">
            <a:noFill/>
          </a:ln>
        </p:spPr>
      </p:pic>
      <p:sp>
        <p:nvSpPr>
          <p:cNvPr id="5" name="矩形 5"/>
          <p:cNvSpPr/>
          <p:nvPr/>
        </p:nvSpPr>
        <p:spPr>
          <a:xfrm>
            <a:off x="755650" y="6286500"/>
            <a:ext cx="7632700" cy="461963"/>
          </a:xfrm>
          <a:prstGeom prst="rect">
            <a:avLst/>
          </a:prstGeom>
          <a:noFill/>
          <a:ln w="9525">
            <a:noFill/>
          </a:ln>
        </p:spPr>
        <p:txBody>
          <a:bodyPr anchor="t">
            <a:spAutoFit/>
          </a:bodyPr>
          <a:lstStyle/>
          <a:p>
            <a:pPr algn="ctr" eaLnBrk="0" hangingPunct="0">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某地区剖面削截现象</a:t>
            </a:r>
            <a:endParaRPr lang="en-US" altLang="zh-CN" sz="2400" b="1" dirty="0">
              <a:solidFill>
                <a:srgbClr val="0000FF"/>
              </a:solidFill>
              <a:latin typeface="Times New Roman" panose="02020603050405020304" pitchFamily="18"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矩形 7"/>
          <p:cNvSpPr/>
          <p:nvPr/>
        </p:nvSpPr>
        <p:spPr>
          <a:xfrm>
            <a:off x="684213" y="1273175"/>
            <a:ext cx="6911975" cy="554038"/>
          </a:xfrm>
          <a:prstGeom prst="rect">
            <a:avLst/>
          </a:prstGeom>
          <a:noFill/>
          <a:ln w="9525">
            <a:noFill/>
          </a:ln>
        </p:spPr>
        <p:txBody>
          <a:bodyPr anchor="t">
            <a:spAutoFit/>
          </a:bodyPr>
          <a:lstStyle/>
          <a:p>
            <a:pPr eaLnBrk="0" hangingPunct="0">
              <a:lnSpc>
                <a:spcPct val="125000"/>
              </a:lnSpc>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a:t>
            </a:r>
            <a:r>
              <a:rPr lang="en-US" altLang="zh-CN" sz="2400" b="1" dirty="0">
                <a:solidFill>
                  <a:srgbClr val="0000FF"/>
                </a:solidFill>
                <a:latin typeface="Times New Roman" panose="02020603050405020304" pitchFamily="18" charset="0"/>
                <a:ea typeface="黑体" panose="02010609060101010101" pitchFamily="49" charset="-122"/>
              </a:rPr>
              <a:t>2</a:t>
            </a:r>
            <a:r>
              <a:rPr lang="zh-CN" altLang="en-US" sz="2400" b="1" dirty="0">
                <a:solidFill>
                  <a:srgbClr val="0000FF"/>
                </a:solidFill>
                <a:latin typeface="Times New Roman" panose="02020603050405020304" pitchFamily="18" charset="0"/>
                <a:ea typeface="黑体" panose="02010609060101010101" pitchFamily="49" charset="-122"/>
              </a:rPr>
              <a:t>）顶超</a:t>
            </a:r>
            <a:r>
              <a:rPr lang="en-US" altLang="zh-CN" sz="2400" b="1" dirty="0">
                <a:solidFill>
                  <a:srgbClr val="0000FF"/>
                </a:solidFill>
                <a:latin typeface="Times New Roman" panose="02020603050405020304" pitchFamily="18" charset="0"/>
                <a:ea typeface="黑体" panose="02010609060101010101" pitchFamily="49" charset="-122"/>
              </a:rPr>
              <a:t>—toplap</a:t>
            </a:r>
            <a:endParaRPr lang="en-US" altLang="zh-CN" sz="2400" b="1" dirty="0">
              <a:solidFill>
                <a:srgbClr val="0000FF"/>
              </a:solidFill>
              <a:latin typeface="Times New Roman" panose="02020603050405020304" pitchFamily="18" charset="0"/>
              <a:ea typeface="黑体" panose="02010609060101010101" pitchFamily="49" charset="-122"/>
            </a:endParaRPr>
          </a:p>
        </p:txBody>
      </p:sp>
      <p:sp>
        <p:nvSpPr>
          <p:cNvPr id="69635" name="矩形 8"/>
          <p:cNvSpPr/>
          <p:nvPr/>
        </p:nvSpPr>
        <p:spPr>
          <a:xfrm>
            <a:off x="563563" y="1870075"/>
            <a:ext cx="8112125" cy="1939925"/>
          </a:xfrm>
          <a:prstGeom prst="rect">
            <a:avLst/>
          </a:prstGeom>
          <a:noFill/>
          <a:ln w="9525">
            <a:noFill/>
          </a:ln>
        </p:spPr>
        <p:txBody>
          <a:bodyPr anchor="t">
            <a:spAutoFit/>
          </a:bodyPr>
          <a:lstStyle/>
          <a:p>
            <a:pPr marL="342900" indent="-342900" eaLnBrk="0" hangingPunct="0">
              <a:buClr>
                <a:srgbClr val="0000FF"/>
              </a:buClr>
              <a:buFont typeface="Wingdings" panose="05000000000000000000" pitchFamily="2" charset="2"/>
              <a:buChar char="Ø"/>
            </a:pPr>
            <a:r>
              <a:rPr lang="zh-CN" altLang="en-US" sz="2400" b="1" dirty="0">
                <a:solidFill>
                  <a:srgbClr val="FF00FF"/>
                </a:solidFill>
                <a:latin typeface="黑体" panose="02010609060101010101" pitchFamily="49" charset="-122"/>
                <a:ea typeface="黑体" panose="02010609060101010101" pitchFamily="49" charset="-122"/>
              </a:rPr>
              <a:t>下伏原始倾斜层序的顶部与由无沉积作用的上界面形成的终止现象。它通常以很小的角度，逐步收敛于上覆层底面反射上。</a:t>
            </a:r>
            <a:endParaRPr lang="en-US" altLang="zh-CN" sz="2400" b="1" dirty="0">
              <a:solidFill>
                <a:srgbClr val="FF00FF"/>
              </a:solidFill>
              <a:latin typeface="黑体" panose="02010609060101010101" pitchFamily="49" charset="-122"/>
              <a:ea typeface="黑体" panose="02010609060101010101" pitchFamily="49" charset="-122"/>
            </a:endParaRPr>
          </a:p>
          <a:p>
            <a:pPr marL="342900" indent="-342900" eaLnBrk="0" hangingPunct="0">
              <a:buClr>
                <a:srgbClr val="0000FF"/>
              </a:buClr>
              <a:buFont typeface="Wingdings" panose="05000000000000000000" pitchFamily="2" charset="2"/>
              <a:buChar char="Ø"/>
            </a:pPr>
            <a:r>
              <a:rPr lang="zh-CN" altLang="en-US" sz="2400" b="1" dirty="0">
                <a:solidFill>
                  <a:srgbClr val="0000FF"/>
                </a:solidFill>
                <a:latin typeface="黑体" panose="02010609060101010101" pitchFamily="49" charset="-122"/>
                <a:ea typeface="黑体" panose="02010609060101010101" pitchFamily="49" charset="-122"/>
              </a:rPr>
              <a:t>这种现象在地质上代表一种</a:t>
            </a:r>
            <a:r>
              <a:rPr lang="zh-CN" altLang="en-US" sz="2400" b="1" dirty="0">
                <a:solidFill>
                  <a:srgbClr val="FF0000"/>
                </a:solidFill>
                <a:latin typeface="黑体" panose="02010609060101010101" pitchFamily="49" charset="-122"/>
                <a:ea typeface="黑体" panose="02010609060101010101" pitchFamily="49" charset="-122"/>
              </a:rPr>
              <a:t>时间不长的、与沉积作用差不多同时发生</a:t>
            </a:r>
            <a:r>
              <a:rPr lang="zh-CN" altLang="en-US" sz="2400" b="1" dirty="0">
                <a:solidFill>
                  <a:srgbClr val="0000FF"/>
                </a:solidFill>
                <a:latin typeface="黑体" panose="02010609060101010101" pitchFamily="49" charset="-122"/>
                <a:ea typeface="黑体" panose="02010609060101010101" pitchFamily="49" charset="-122"/>
              </a:rPr>
              <a:t>的</a:t>
            </a:r>
            <a:r>
              <a:rPr lang="zh-CN" altLang="en-US" sz="2400" b="1" dirty="0">
                <a:solidFill>
                  <a:srgbClr val="FF0000"/>
                </a:solidFill>
                <a:latin typeface="黑体" panose="02010609060101010101" pitchFamily="49" charset="-122"/>
                <a:ea typeface="黑体" panose="02010609060101010101" pitchFamily="49" charset="-122"/>
              </a:rPr>
              <a:t>过路冲蚀</a:t>
            </a:r>
            <a:r>
              <a:rPr lang="zh-CN" altLang="en-US" sz="2400" b="1" dirty="0">
                <a:solidFill>
                  <a:srgbClr val="0000FF"/>
                </a:solidFill>
                <a:latin typeface="黑体" panose="02010609060101010101" pitchFamily="49" charset="-122"/>
                <a:ea typeface="黑体" panose="02010609060101010101" pitchFamily="49" charset="-122"/>
              </a:rPr>
              <a:t>现象</a:t>
            </a:r>
            <a:r>
              <a:rPr lang="en-US" altLang="zh-CN" sz="2400" b="1" dirty="0">
                <a:solidFill>
                  <a:srgbClr val="0000FF"/>
                </a:solidFill>
                <a:latin typeface="黑体" panose="02010609060101010101" pitchFamily="49" charset="-122"/>
                <a:ea typeface="黑体" panose="02010609060101010101" pitchFamily="49" charset="-122"/>
              </a:rPr>
              <a:t>——</a:t>
            </a:r>
            <a:r>
              <a:rPr lang="zh-CN" altLang="en-US" sz="2400" b="1" dirty="0">
                <a:solidFill>
                  <a:srgbClr val="0000FF"/>
                </a:solidFill>
                <a:latin typeface="黑体" panose="02010609060101010101" pitchFamily="49" charset="-122"/>
                <a:ea typeface="黑体" panose="02010609060101010101" pitchFamily="49" charset="-122"/>
              </a:rPr>
              <a:t>沉积界面。</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69636" name="图片 1"/>
          <p:cNvPicPr>
            <a:picLocks noChangeAspect="1"/>
          </p:cNvPicPr>
          <p:nvPr/>
        </p:nvPicPr>
        <p:blipFill>
          <a:blip r:embed="rId1"/>
          <a:stretch>
            <a:fillRect/>
          </a:stretch>
        </p:blipFill>
        <p:spPr>
          <a:xfrm>
            <a:off x="250825" y="3995738"/>
            <a:ext cx="8642350" cy="2376487"/>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图片 2"/>
          <p:cNvPicPr>
            <a:picLocks noChangeAspect="1"/>
          </p:cNvPicPr>
          <p:nvPr/>
        </p:nvPicPr>
        <p:blipFill>
          <a:blip r:embed="rId1"/>
          <a:stretch>
            <a:fillRect/>
          </a:stretch>
        </p:blipFill>
        <p:spPr>
          <a:xfrm>
            <a:off x="60325" y="1773238"/>
            <a:ext cx="9039225" cy="3990975"/>
          </a:xfrm>
          <a:prstGeom prst="rect">
            <a:avLst/>
          </a:prstGeom>
          <a:noFill/>
          <a:ln w="9525">
            <a:noFill/>
          </a:ln>
        </p:spPr>
      </p:pic>
      <p:sp>
        <p:nvSpPr>
          <p:cNvPr id="72707" name="文本框 1"/>
          <p:cNvSpPr txBox="1"/>
          <p:nvPr/>
        </p:nvSpPr>
        <p:spPr>
          <a:xfrm>
            <a:off x="2411413" y="6021388"/>
            <a:ext cx="5113337" cy="461962"/>
          </a:xfrm>
          <a:prstGeom prst="rect">
            <a:avLst/>
          </a:prstGeom>
          <a:noFill/>
          <a:ln w="9525">
            <a:noFill/>
          </a:ln>
        </p:spPr>
        <p:txBody>
          <a:bodyPr anchor="t">
            <a:spAutoFit/>
          </a:bodyPr>
          <a:lstStyle/>
          <a:p>
            <a:pPr algn="ctr" eaLnBrk="0" hangingPunct="0"/>
            <a:r>
              <a:rPr lang="zh-CN" altLang="en-US" sz="2400" b="1" dirty="0">
                <a:solidFill>
                  <a:srgbClr val="0000FF"/>
                </a:solidFill>
                <a:latin typeface="Times New Roman" panose="02020603050405020304" pitchFamily="18" charset="0"/>
                <a:ea typeface="宋体" panose="02010600030101010101" pitchFamily="2" charset="-122"/>
              </a:rPr>
              <a:t>顶超现象地震剖面</a:t>
            </a:r>
            <a:endParaRPr lang="zh-CN" altLang="en-US" sz="2400" b="1" dirty="0">
              <a:solidFill>
                <a:srgbClr val="0000FF"/>
              </a:solidFill>
              <a:latin typeface="Times New Roman" panose="02020603050405020304" pitchFamily="18"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矩形 7"/>
          <p:cNvSpPr/>
          <p:nvPr/>
        </p:nvSpPr>
        <p:spPr>
          <a:xfrm>
            <a:off x="684213" y="1273175"/>
            <a:ext cx="6911975" cy="554038"/>
          </a:xfrm>
          <a:prstGeom prst="rect">
            <a:avLst/>
          </a:prstGeom>
          <a:noFill/>
          <a:ln w="9525">
            <a:noFill/>
          </a:ln>
        </p:spPr>
        <p:txBody>
          <a:bodyPr anchor="t">
            <a:spAutoFit/>
          </a:bodyPr>
          <a:lstStyle/>
          <a:p>
            <a:pPr eaLnBrk="0" hangingPunct="0">
              <a:lnSpc>
                <a:spcPct val="125000"/>
              </a:lnSpc>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a:t>
            </a:r>
            <a:r>
              <a:rPr lang="en-US" altLang="zh-CN" sz="2400" b="1" dirty="0">
                <a:solidFill>
                  <a:srgbClr val="0000FF"/>
                </a:solidFill>
                <a:latin typeface="Times New Roman" panose="02020603050405020304" pitchFamily="18" charset="0"/>
                <a:ea typeface="黑体" panose="02010609060101010101" pitchFamily="49" charset="-122"/>
              </a:rPr>
              <a:t>3</a:t>
            </a:r>
            <a:r>
              <a:rPr lang="zh-CN" altLang="en-US" sz="2400" b="1" dirty="0">
                <a:solidFill>
                  <a:srgbClr val="0000FF"/>
                </a:solidFill>
                <a:latin typeface="Times New Roman" panose="02020603050405020304" pitchFamily="18" charset="0"/>
                <a:ea typeface="黑体" panose="02010609060101010101" pitchFamily="49" charset="-122"/>
              </a:rPr>
              <a:t>）上超</a:t>
            </a:r>
            <a:r>
              <a:rPr lang="en-US" altLang="zh-CN" sz="2400" b="1" dirty="0">
                <a:solidFill>
                  <a:srgbClr val="0000FF"/>
                </a:solidFill>
                <a:latin typeface="Times New Roman" panose="02020603050405020304" pitchFamily="18" charset="0"/>
                <a:ea typeface="黑体" panose="02010609060101010101" pitchFamily="49" charset="-122"/>
              </a:rPr>
              <a:t>—onlap</a:t>
            </a:r>
            <a:endParaRPr lang="en-US" altLang="zh-CN" sz="2400" b="1" dirty="0">
              <a:solidFill>
                <a:srgbClr val="0000FF"/>
              </a:solidFill>
              <a:latin typeface="Times New Roman" panose="02020603050405020304" pitchFamily="18" charset="0"/>
              <a:ea typeface="黑体" panose="02010609060101010101" pitchFamily="49" charset="-122"/>
            </a:endParaRPr>
          </a:p>
        </p:txBody>
      </p:sp>
      <p:sp>
        <p:nvSpPr>
          <p:cNvPr id="74755" name="矩形 3"/>
          <p:cNvSpPr/>
          <p:nvPr/>
        </p:nvSpPr>
        <p:spPr>
          <a:xfrm>
            <a:off x="563563" y="2012950"/>
            <a:ext cx="8112125" cy="1422400"/>
          </a:xfrm>
          <a:prstGeom prst="rect">
            <a:avLst/>
          </a:prstGeom>
          <a:noFill/>
          <a:ln w="9525">
            <a:noFill/>
          </a:ln>
        </p:spPr>
        <p:txBody>
          <a:bodyPr anchor="t">
            <a:spAutoFit/>
          </a:bodyPr>
          <a:lstStyle/>
          <a:p>
            <a:pPr marL="342900" indent="-342900" eaLnBrk="0" hangingPunct="0">
              <a:lnSpc>
                <a:spcPct val="120000"/>
              </a:lnSpc>
              <a:buClr>
                <a:srgbClr val="0000FF"/>
              </a:buClr>
              <a:buFont typeface="Wingdings" panose="05000000000000000000" pitchFamily="2" charset="2"/>
              <a:buChar char="Ø"/>
            </a:pPr>
            <a:r>
              <a:rPr lang="zh-CN" altLang="en-US" sz="2400" b="1" dirty="0">
                <a:solidFill>
                  <a:srgbClr val="0000FF"/>
                </a:solidFill>
                <a:latin typeface="黑体" panose="02010609060101010101" pitchFamily="49" charset="-122"/>
                <a:ea typeface="黑体" panose="02010609060101010101" pitchFamily="49" charset="-122"/>
              </a:rPr>
              <a:t>层序的底部</a:t>
            </a:r>
            <a:r>
              <a:rPr lang="zh-CN" altLang="en-US" sz="2400" b="1" dirty="0">
                <a:solidFill>
                  <a:srgbClr val="FF0000"/>
                </a:solidFill>
                <a:latin typeface="黑体" panose="02010609060101010101" pitchFamily="49" charset="-122"/>
                <a:ea typeface="黑体" panose="02010609060101010101" pitchFamily="49" charset="-122"/>
              </a:rPr>
              <a:t>逆原始倾斜面</a:t>
            </a:r>
            <a:r>
              <a:rPr lang="zh-CN" altLang="en-US" sz="2400" b="1" dirty="0">
                <a:solidFill>
                  <a:srgbClr val="0000FF"/>
                </a:solidFill>
                <a:latin typeface="黑体" panose="02010609060101010101" pitchFamily="49" charset="-122"/>
                <a:ea typeface="黑体" panose="02010609060101010101" pitchFamily="49" charset="-122"/>
              </a:rPr>
              <a:t>逐层终止。它表示在水域不断扩大情况下</a:t>
            </a:r>
            <a:r>
              <a:rPr lang="zh-CN" altLang="en-US" sz="2400" b="1" dirty="0">
                <a:solidFill>
                  <a:srgbClr val="FF0000"/>
                </a:solidFill>
                <a:latin typeface="黑体" panose="02010609060101010101" pitchFamily="49" charset="-122"/>
                <a:ea typeface="黑体" panose="02010609060101010101" pitchFamily="49" charset="-122"/>
              </a:rPr>
              <a:t>逐层超覆的沉积现象</a:t>
            </a:r>
            <a:r>
              <a:rPr lang="zh-CN" altLang="en-US" sz="2400" b="1" dirty="0">
                <a:solidFill>
                  <a:srgbClr val="0000FF"/>
                </a:solidFill>
                <a:latin typeface="黑体" panose="02010609060101010101" pitchFamily="49" charset="-122"/>
                <a:ea typeface="黑体" panose="02010609060101010101" pitchFamily="49" charset="-122"/>
              </a:rPr>
              <a:t>。上超是地层与层序下部边界的关系。</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74756" name="图片 1"/>
          <p:cNvPicPr>
            <a:picLocks noChangeAspect="1"/>
          </p:cNvPicPr>
          <p:nvPr/>
        </p:nvPicPr>
        <p:blipFill>
          <a:blip r:embed="rId1"/>
          <a:srcRect r="677" b="2565"/>
          <a:stretch>
            <a:fillRect/>
          </a:stretch>
        </p:blipFill>
        <p:spPr>
          <a:xfrm>
            <a:off x="395288" y="3862388"/>
            <a:ext cx="8424862" cy="2735262"/>
          </a:xfrm>
          <a:prstGeom prst="rect">
            <a:avLst/>
          </a:prstGeom>
          <a:noFill/>
          <a:ln w="9525">
            <a:noFill/>
          </a:ln>
        </p:spPr>
      </p:pic>
      <p:cxnSp>
        <p:nvCxnSpPr>
          <p:cNvPr id="4" name="直接箭头连接符 3"/>
          <p:cNvCxnSpPr/>
          <p:nvPr/>
        </p:nvCxnSpPr>
        <p:spPr bwMode="auto">
          <a:xfrm flipH="1">
            <a:off x="4283199" y="4653731"/>
            <a:ext cx="1296144" cy="72008"/>
          </a:xfrm>
          <a:prstGeom prst="straightConnector1">
            <a:avLst/>
          </a:prstGeom>
          <a:blipFill dpi="0" rotWithShape="1">
            <a:blip r:embed="rId2"/>
            <a:srcRect/>
            <a:stretch>
              <a:fillRect b="-39904"/>
            </a:stretch>
          </a:blipFill>
          <a:ln w="9525" cap="flat" cmpd="sng" algn="ctr">
            <a:solidFill>
              <a:schemeClr val="tx1"/>
            </a:solidFill>
            <a:prstDash val="solid"/>
            <a:round/>
            <a:headEnd type="none" w="med" len="med"/>
            <a:tailEnd type="triangle"/>
          </a:ln>
          <a:effectLst/>
        </p:spPr>
      </p:cxnSp>
      <p:pic>
        <p:nvPicPr>
          <p:cNvPr id="74758" name="图片 1"/>
          <p:cNvPicPr>
            <a:picLocks noChangeAspect="1"/>
          </p:cNvPicPr>
          <p:nvPr/>
        </p:nvPicPr>
        <p:blipFill>
          <a:blip r:embed="rId1"/>
          <a:srcRect r="677" b="2565"/>
          <a:stretch>
            <a:fillRect/>
          </a:stretch>
        </p:blipFill>
        <p:spPr>
          <a:xfrm>
            <a:off x="395288" y="3567113"/>
            <a:ext cx="8424862" cy="2735262"/>
          </a:xfrm>
          <a:prstGeom prst="rect">
            <a:avLst/>
          </a:prstGeom>
          <a:noFill/>
          <a:ln w="9525">
            <a:noFill/>
          </a:ln>
        </p:spPr>
      </p:pic>
      <p:cxnSp>
        <p:nvCxnSpPr>
          <p:cNvPr id="9" name="直接箭头连接符 8"/>
          <p:cNvCxnSpPr/>
          <p:nvPr/>
        </p:nvCxnSpPr>
        <p:spPr bwMode="auto">
          <a:xfrm flipH="1">
            <a:off x="3627417" y="4076700"/>
            <a:ext cx="1914980" cy="0"/>
          </a:xfrm>
          <a:prstGeom prst="straightConnector1">
            <a:avLst/>
          </a:prstGeom>
          <a:blipFill dpi="0" rotWithShape="1">
            <a:blip r:embed="rId2"/>
            <a:srcRect/>
            <a:stretch>
              <a:fillRect b="-39904"/>
            </a:stretch>
          </a:blipFill>
          <a:ln w="38100" cap="flat" cmpd="sng" algn="ctr">
            <a:solidFill>
              <a:srgbClr val="FF0000"/>
            </a:solidFill>
            <a:prstDash val="solid"/>
            <a:round/>
            <a:headEnd type="none" w="med" len="med"/>
            <a:tailEnd type="triangle"/>
          </a:ln>
          <a:effectLst/>
        </p:spPr>
      </p:cxnSp>
      <p:cxnSp>
        <p:nvCxnSpPr>
          <p:cNvPr id="13" name="直接箭头连接符 12"/>
          <p:cNvCxnSpPr/>
          <p:nvPr/>
        </p:nvCxnSpPr>
        <p:spPr bwMode="auto">
          <a:xfrm flipH="1">
            <a:off x="4427214" y="4364038"/>
            <a:ext cx="1914978" cy="0"/>
          </a:xfrm>
          <a:prstGeom prst="straightConnector1">
            <a:avLst/>
          </a:prstGeom>
          <a:blipFill dpi="0" rotWithShape="1">
            <a:blip r:embed="rId2"/>
            <a:srcRect/>
            <a:stretch>
              <a:fillRect b="-39904"/>
            </a:stretch>
          </a:blipFill>
          <a:ln w="38100" cap="flat" cmpd="sng" algn="ctr">
            <a:solidFill>
              <a:srgbClr val="FF0000"/>
            </a:solidFill>
            <a:prstDash val="solid"/>
            <a:round/>
            <a:headEnd type="none" w="med" len="med"/>
            <a:tailEnd type="triangle"/>
          </a:ln>
          <a:effectLst/>
        </p:spPr>
      </p:cxnSp>
      <p:cxnSp>
        <p:nvCxnSpPr>
          <p:cNvPr id="14" name="直接箭头连接符 13"/>
          <p:cNvCxnSpPr/>
          <p:nvPr/>
        </p:nvCxnSpPr>
        <p:spPr bwMode="auto">
          <a:xfrm flipH="1">
            <a:off x="5939383" y="4656138"/>
            <a:ext cx="1914980" cy="0"/>
          </a:xfrm>
          <a:prstGeom prst="straightConnector1">
            <a:avLst/>
          </a:prstGeom>
          <a:blipFill dpi="0" rotWithShape="1">
            <a:blip r:embed="rId2"/>
            <a:srcRect/>
            <a:stretch>
              <a:fillRect b="-39904"/>
            </a:stretch>
          </a:blipFill>
          <a:ln w="38100" cap="flat" cmpd="sng" algn="ctr">
            <a:solidFill>
              <a:srgbClr val="FF0000"/>
            </a:solidFill>
            <a:prstDash val="solid"/>
            <a:round/>
            <a:headEnd type="none" w="med" len="med"/>
            <a:tailEnd type="triangle"/>
          </a:ln>
          <a:effec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矩形 6"/>
          <p:cNvSpPr/>
          <p:nvPr/>
        </p:nvSpPr>
        <p:spPr>
          <a:xfrm>
            <a:off x="1619250" y="244475"/>
            <a:ext cx="6097588" cy="557213"/>
          </a:xfrm>
          <a:prstGeom prst="rect">
            <a:avLst/>
          </a:prstGeom>
          <a:noFill/>
          <a:ln w="9525">
            <a:noFill/>
          </a:ln>
        </p:spPr>
        <p:txBody>
          <a:bodyPr anchor="t">
            <a:spAutoFit/>
          </a:bodyPr>
          <a:lstStyle/>
          <a:p>
            <a:pPr algn="ctr" eaLnBrk="0" hangingPunct="0">
              <a:lnSpc>
                <a:spcPct val="125000"/>
              </a:lnSpc>
              <a:buClr>
                <a:srgbClr val="0000FF"/>
              </a:buClr>
            </a:pPr>
            <a:r>
              <a:rPr lang="zh-CN" altLang="en-US" sz="2800" b="1" dirty="0">
                <a:solidFill>
                  <a:srgbClr val="0000FF"/>
                </a:solidFill>
                <a:latin typeface="黑体" panose="02010609060101010101" pitchFamily="49" charset="-122"/>
                <a:ea typeface="黑体" panose="02010609060101010101" pitchFamily="49" charset="-122"/>
              </a:rPr>
              <a:t>地层接触关系类型（终止类型）</a:t>
            </a:r>
            <a:endParaRPr lang="en-US" altLang="zh-CN" sz="2800" b="1" dirty="0">
              <a:solidFill>
                <a:srgbClr val="0000FF"/>
              </a:solidFill>
              <a:latin typeface="黑体" panose="02010609060101010101" pitchFamily="49" charset="-122"/>
              <a:ea typeface="黑体" panose="02010609060101010101" pitchFamily="49" charset="-122"/>
            </a:endParaRPr>
          </a:p>
        </p:txBody>
      </p:sp>
      <p:sp>
        <p:nvSpPr>
          <p:cNvPr id="90115" name="矩形 5"/>
          <p:cNvSpPr/>
          <p:nvPr/>
        </p:nvSpPr>
        <p:spPr>
          <a:xfrm>
            <a:off x="755650" y="6286500"/>
            <a:ext cx="7632700" cy="461963"/>
          </a:xfrm>
          <a:prstGeom prst="rect">
            <a:avLst/>
          </a:prstGeom>
          <a:noFill/>
          <a:ln w="9525">
            <a:noFill/>
          </a:ln>
        </p:spPr>
        <p:txBody>
          <a:bodyPr anchor="t">
            <a:spAutoFit/>
          </a:bodyPr>
          <a:lstStyle/>
          <a:p>
            <a:pPr algn="ctr" eaLnBrk="0" hangingPunct="0">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某地区剖面上超现象</a:t>
            </a:r>
            <a:endParaRPr lang="en-US" altLang="zh-CN" sz="2400" b="1" dirty="0">
              <a:solidFill>
                <a:srgbClr val="0000FF"/>
              </a:solidFill>
              <a:latin typeface="Times New Roman" panose="02020603050405020304" pitchFamily="18" charset="0"/>
              <a:ea typeface="黑体" panose="02010609060101010101" pitchFamily="49" charset="-122"/>
            </a:endParaRPr>
          </a:p>
        </p:txBody>
      </p:sp>
      <p:pic>
        <p:nvPicPr>
          <p:cNvPr id="81923" name="图片 1"/>
          <p:cNvPicPr>
            <a:picLocks noChangeAspect="1"/>
          </p:cNvPicPr>
          <p:nvPr/>
        </p:nvPicPr>
        <p:blipFill>
          <a:blip r:embed="rId1"/>
          <a:stretch>
            <a:fillRect/>
          </a:stretch>
        </p:blipFill>
        <p:spPr>
          <a:xfrm>
            <a:off x="22225" y="188913"/>
            <a:ext cx="9167813" cy="60483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 calcmode="lin" valueType="num">
                                      <p:cBhvr additive="base">
                                        <p:cTn id="7" dur="500" fill="hold"/>
                                        <p:tgtEl>
                                          <p:spTgt spid="90115"/>
                                        </p:tgtEl>
                                        <p:attrNameLst>
                                          <p:attrName>ppt_x</p:attrName>
                                        </p:attrNameLst>
                                      </p:cBhvr>
                                      <p:tavLst>
                                        <p:tav tm="0">
                                          <p:val>
                                            <p:strVal val="#ppt_x"/>
                                          </p:val>
                                        </p:tav>
                                        <p:tav tm="100000">
                                          <p:val>
                                            <p:strVal val="#ppt_x"/>
                                          </p:val>
                                        </p:tav>
                                      </p:tavLst>
                                    </p:anim>
                                    <p:anim calcmode="lin" valueType="num">
                                      <p:cBhvr additive="base">
                                        <p:cTn id="8" dur="500" fill="hold"/>
                                        <p:tgtEl>
                                          <p:spTgt spid="90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矩形 6"/>
          <p:cNvSpPr/>
          <p:nvPr/>
        </p:nvSpPr>
        <p:spPr>
          <a:xfrm>
            <a:off x="1619250" y="244475"/>
            <a:ext cx="6097588" cy="557213"/>
          </a:xfrm>
          <a:prstGeom prst="rect">
            <a:avLst/>
          </a:prstGeom>
          <a:noFill/>
          <a:ln w="9525">
            <a:noFill/>
          </a:ln>
        </p:spPr>
        <p:txBody>
          <a:bodyPr anchor="t">
            <a:spAutoFit/>
          </a:bodyPr>
          <a:lstStyle/>
          <a:p>
            <a:pPr algn="ctr" eaLnBrk="0" hangingPunct="0">
              <a:lnSpc>
                <a:spcPct val="125000"/>
              </a:lnSpc>
              <a:buClr>
                <a:srgbClr val="0000FF"/>
              </a:buClr>
            </a:pPr>
            <a:r>
              <a:rPr lang="zh-CN" altLang="en-US" sz="2800" b="1" dirty="0">
                <a:solidFill>
                  <a:srgbClr val="0000FF"/>
                </a:solidFill>
                <a:latin typeface="黑体" panose="02010609060101010101" pitchFamily="49" charset="-122"/>
                <a:ea typeface="黑体" panose="02010609060101010101" pitchFamily="49" charset="-122"/>
              </a:rPr>
              <a:t>地层接触关系类型（终止类型）</a:t>
            </a:r>
            <a:endParaRPr lang="en-US" altLang="zh-CN" sz="2800" b="1" dirty="0">
              <a:solidFill>
                <a:srgbClr val="0000FF"/>
              </a:solidFill>
              <a:latin typeface="黑体" panose="02010609060101010101" pitchFamily="49" charset="-122"/>
              <a:ea typeface="黑体" panose="02010609060101010101" pitchFamily="49" charset="-122"/>
            </a:endParaRPr>
          </a:p>
        </p:txBody>
      </p:sp>
      <p:pic>
        <p:nvPicPr>
          <p:cNvPr id="76802" name="图片 1"/>
          <p:cNvPicPr>
            <a:picLocks noChangeAspect="1"/>
          </p:cNvPicPr>
          <p:nvPr/>
        </p:nvPicPr>
        <p:blipFill>
          <a:blip r:embed="rId1"/>
          <a:stretch>
            <a:fillRect/>
          </a:stretch>
        </p:blipFill>
        <p:spPr>
          <a:xfrm>
            <a:off x="0" y="0"/>
            <a:ext cx="9109075" cy="6165850"/>
          </a:xfrm>
          <a:prstGeom prst="rect">
            <a:avLst/>
          </a:prstGeom>
          <a:noFill/>
          <a:ln w="9525">
            <a:noFill/>
          </a:ln>
        </p:spPr>
      </p:pic>
      <p:sp>
        <p:nvSpPr>
          <p:cNvPr id="76803" name="矩形 5"/>
          <p:cNvSpPr/>
          <p:nvPr/>
        </p:nvSpPr>
        <p:spPr>
          <a:xfrm>
            <a:off x="755650" y="6286500"/>
            <a:ext cx="7632700" cy="461963"/>
          </a:xfrm>
          <a:prstGeom prst="rect">
            <a:avLst/>
          </a:prstGeom>
          <a:noFill/>
          <a:ln w="9525">
            <a:noFill/>
          </a:ln>
        </p:spPr>
        <p:txBody>
          <a:bodyPr anchor="t">
            <a:spAutoFit/>
          </a:bodyPr>
          <a:lstStyle/>
          <a:p>
            <a:pPr algn="ctr" eaLnBrk="0" hangingPunct="0">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琼东南盆地地震层序界面特征</a:t>
            </a:r>
            <a:r>
              <a:rPr lang="en-US" altLang="zh-CN" sz="2400" b="1" dirty="0">
                <a:solidFill>
                  <a:srgbClr val="0000FF"/>
                </a:solidFill>
                <a:latin typeface="Times New Roman" panose="02020603050405020304" pitchFamily="18" charset="0"/>
                <a:ea typeface="黑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pitchFamily="49" charset="-122"/>
              </a:rPr>
              <a:t>上超现象</a:t>
            </a:r>
            <a:endParaRPr lang="en-US" altLang="zh-CN" sz="2400" b="1" dirty="0">
              <a:solidFill>
                <a:srgbClr val="0000FF"/>
              </a:solidFill>
              <a:latin typeface="Times New Roman" panose="02020603050405020304" pitchFamily="18" charset="0"/>
              <a:ea typeface="黑体" panose="02010609060101010101" pitchFamily="49"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矩形 7"/>
          <p:cNvSpPr/>
          <p:nvPr/>
        </p:nvSpPr>
        <p:spPr>
          <a:xfrm>
            <a:off x="684213" y="1273175"/>
            <a:ext cx="6911975" cy="554038"/>
          </a:xfrm>
          <a:prstGeom prst="rect">
            <a:avLst/>
          </a:prstGeom>
          <a:noFill/>
          <a:ln w="9525">
            <a:noFill/>
          </a:ln>
        </p:spPr>
        <p:txBody>
          <a:bodyPr anchor="t">
            <a:spAutoFit/>
          </a:bodyPr>
          <a:lstStyle/>
          <a:p>
            <a:pPr eaLnBrk="0" hangingPunct="0">
              <a:lnSpc>
                <a:spcPct val="125000"/>
              </a:lnSpc>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a:t>
            </a:r>
            <a:r>
              <a:rPr lang="en-US" altLang="zh-CN" sz="2400" b="1" dirty="0">
                <a:solidFill>
                  <a:srgbClr val="0000FF"/>
                </a:solidFill>
                <a:latin typeface="Times New Roman" panose="02020603050405020304" pitchFamily="18" charset="0"/>
                <a:ea typeface="黑体" panose="02010609060101010101" pitchFamily="49" charset="-122"/>
              </a:rPr>
              <a:t>4</a:t>
            </a:r>
            <a:r>
              <a:rPr lang="zh-CN" altLang="en-US" sz="2400" b="1" dirty="0">
                <a:solidFill>
                  <a:srgbClr val="0000FF"/>
                </a:solidFill>
                <a:latin typeface="Times New Roman" panose="02020603050405020304" pitchFamily="18" charset="0"/>
                <a:ea typeface="黑体" panose="02010609060101010101" pitchFamily="49" charset="-122"/>
              </a:rPr>
              <a:t>）下超</a:t>
            </a:r>
            <a:r>
              <a:rPr lang="en-US" altLang="zh-CN" sz="2400" b="1" dirty="0">
                <a:solidFill>
                  <a:srgbClr val="0000FF"/>
                </a:solidFill>
                <a:latin typeface="Times New Roman" panose="02020603050405020304" pitchFamily="18" charset="0"/>
                <a:ea typeface="黑体" panose="02010609060101010101" pitchFamily="49" charset="-122"/>
              </a:rPr>
              <a:t>—downlap</a:t>
            </a:r>
            <a:endParaRPr lang="en-US" altLang="zh-CN" sz="2400" b="1" dirty="0">
              <a:solidFill>
                <a:srgbClr val="0000FF"/>
              </a:solidFill>
              <a:latin typeface="Times New Roman" panose="02020603050405020304" pitchFamily="18" charset="0"/>
              <a:ea typeface="黑体" panose="02010609060101010101" pitchFamily="49" charset="-122"/>
            </a:endParaRPr>
          </a:p>
        </p:txBody>
      </p:sp>
      <p:sp>
        <p:nvSpPr>
          <p:cNvPr id="77827" name="矩形 3"/>
          <p:cNvSpPr/>
          <p:nvPr/>
        </p:nvSpPr>
        <p:spPr>
          <a:xfrm>
            <a:off x="468313" y="1989138"/>
            <a:ext cx="8112125" cy="977900"/>
          </a:xfrm>
          <a:prstGeom prst="rect">
            <a:avLst/>
          </a:prstGeom>
          <a:noFill/>
          <a:ln w="9525">
            <a:noFill/>
          </a:ln>
        </p:spPr>
        <p:txBody>
          <a:bodyPr anchor="t">
            <a:spAutoFit/>
          </a:bodyPr>
          <a:lstStyle/>
          <a:p>
            <a:pPr marL="342900" indent="-342900" eaLnBrk="0" hangingPunct="0">
              <a:lnSpc>
                <a:spcPct val="120000"/>
              </a:lnSpc>
              <a:buClr>
                <a:srgbClr val="0000FF"/>
              </a:buClr>
              <a:buFont typeface="Wingdings" panose="05000000000000000000" pitchFamily="2" charset="2"/>
              <a:buChar char="Ø"/>
            </a:pPr>
            <a:r>
              <a:rPr lang="zh-CN" altLang="en-US" sz="2400" b="1" dirty="0">
                <a:solidFill>
                  <a:srgbClr val="0000FF"/>
                </a:solidFill>
                <a:latin typeface="黑体" panose="02010609060101010101" pitchFamily="49" charset="-122"/>
                <a:ea typeface="黑体" panose="02010609060101010101" pitchFamily="49" charset="-122"/>
              </a:rPr>
              <a:t>层序底部顺原始倾斜面，向下倾方向终止。</a:t>
            </a:r>
            <a:endParaRPr lang="en-US" altLang="zh-CN" sz="2400" b="1" dirty="0">
              <a:solidFill>
                <a:srgbClr val="0000FF"/>
              </a:solidFill>
              <a:latin typeface="黑体" panose="02010609060101010101" pitchFamily="49" charset="-122"/>
              <a:ea typeface="黑体" panose="02010609060101010101" pitchFamily="49" charset="-122"/>
            </a:endParaRPr>
          </a:p>
          <a:p>
            <a:pPr marL="342900" indent="-342900" eaLnBrk="0" hangingPunct="0">
              <a:lnSpc>
                <a:spcPct val="120000"/>
              </a:lnSpc>
              <a:buClr>
                <a:srgbClr val="0000FF"/>
              </a:buClr>
              <a:buFont typeface="Wingdings" panose="05000000000000000000" pitchFamily="2" charset="2"/>
              <a:buChar char="Ø"/>
            </a:pP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77828" name="图片 2"/>
          <p:cNvPicPr>
            <a:picLocks noChangeAspect="1"/>
          </p:cNvPicPr>
          <p:nvPr/>
        </p:nvPicPr>
        <p:blipFill>
          <a:blip r:embed="rId1"/>
          <a:stretch>
            <a:fillRect/>
          </a:stretch>
        </p:blipFill>
        <p:spPr>
          <a:xfrm>
            <a:off x="250825" y="3014663"/>
            <a:ext cx="8569325" cy="363537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矩形 8"/>
          <p:cNvSpPr/>
          <p:nvPr/>
        </p:nvSpPr>
        <p:spPr>
          <a:xfrm>
            <a:off x="755650" y="6353175"/>
            <a:ext cx="7632700" cy="460375"/>
          </a:xfrm>
          <a:prstGeom prst="rect">
            <a:avLst/>
          </a:prstGeom>
          <a:noFill/>
          <a:ln w="9525">
            <a:noFill/>
          </a:ln>
        </p:spPr>
        <p:txBody>
          <a:bodyPr anchor="t">
            <a:spAutoFit/>
          </a:bodyPr>
          <a:lstStyle/>
          <a:p>
            <a:pPr algn="ctr" eaLnBrk="0" hangingPunct="0">
              <a:buClr>
                <a:srgbClr val="0000FF"/>
              </a:buClr>
            </a:pPr>
            <a:r>
              <a:rPr lang="zh-CN" altLang="en-US" sz="2400" b="1" dirty="0">
                <a:solidFill>
                  <a:srgbClr val="0000FF"/>
                </a:solidFill>
                <a:latin typeface="Times New Roman" panose="02020603050405020304" pitchFamily="18" charset="0"/>
                <a:ea typeface="黑体" panose="02010609060101010101" pitchFamily="49" charset="-122"/>
              </a:rPr>
              <a:t>某地区地震剖面</a:t>
            </a:r>
            <a:r>
              <a:rPr lang="en-US" altLang="zh-CN" sz="2400" b="1" dirty="0">
                <a:solidFill>
                  <a:srgbClr val="0000FF"/>
                </a:solidFill>
                <a:latin typeface="Times New Roman" panose="02020603050405020304" pitchFamily="18" charset="0"/>
                <a:ea typeface="黑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pitchFamily="49" charset="-122"/>
              </a:rPr>
              <a:t>下超现象</a:t>
            </a:r>
            <a:endParaRPr lang="en-US" altLang="zh-CN" sz="2400" b="1" dirty="0">
              <a:solidFill>
                <a:srgbClr val="0000FF"/>
              </a:solidFill>
              <a:latin typeface="Times New Roman" panose="02020603050405020304" pitchFamily="18" charset="0"/>
              <a:ea typeface="黑体" panose="02010609060101010101" pitchFamily="49" charset="-122"/>
            </a:endParaRPr>
          </a:p>
        </p:txBody>
      </p:sp>
      <p:pic>
        <p:nvPicPr>
          <p:cNvPr id="82947" name="图片 1"/>
          <p:cNvPicPr>
            <a:picLocks noChangeAspect="1"/>
          </p:cNvPicPr>
          <p:nvPr/>
        </p:nvPicPr>
        <p:blipFill>
          <a:blip r:embed="rId1"/>
          <a:stretch>
            <a:fillRect/>
          </a:stretch>
        </p:blipFill>
        <p:spPr>
          <a:xfrm>
            <a:off x="617538" y="1125538"/>
            <a:ext cx="7915275" cy="51720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additive="base">
                                        <p:cTn id="7" dur="500" fill="hold"/>
                                        <p:tgtEl>
                                          <p:spTgt spid="94211"/>
                                        </p:tgtEl>
                                        <p:attrNameLst>
                                          <p:attrName>ppt_x</p:attrName>
                                        </p:attrNameLst>
                                      </p:cBhvr>
                                      <p:tavLst>
                                        <p:tav tm="0">
                                          <p:val>
                                            <p:strVal val="#ppt_x"/>
                                          </p:val>
                                        </p:tav>
                                        <p:tav tm="100000">
                                          <p:val>
                                            <p:strVal val="#ppt_x"/>
                                          </p:val>
                                        </p:tav>
                                      </p:tavLst>
                                    </p:anim>
                                    <p:anim calcmode="lin" valueType="num">
                                      <p:cBhvr additive="base">
                                        <p:cTn id="8" dur="500" fill="hold"/>
                                        <p:tgtEl>
                                          <p:spTgt spid="94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4"/>
          <p:cNvSpPr txBox="1"/>
          <p:nvPr/>
        </p:nvSpPr>
        <p:spPr>
          <a:xfrm>
            <a:off x="1861185" y="1045845"/>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松辽盆地典型地震剖面地震解释</a:t>
            </a:r>
            <a:endParaRPr lang="zh-CN" altLang="en-US" sz="1500" b="1" dirty="0" smtClean="0"/>
          </a:p>
        </p:txBody>
      </p:sp>
      <p:pic>
        <p:nvPicPr>
          <p:cNvPr id="2" name="图片 1" descr="L1513有"/>
          <p:cNvPicPr>
            <a:picLocks noChangeAspect="1"/>
          </p:cNvPicPr>
          <p:nvPr>
            <p:custDataLst>
              <p:tags r:id="rId1"/>
            </p:custDataLst>
          </p:nvPr>
        </p:nvPicPr>
        <p:blipFill>
          <a:blip r:embed="rId2"/>
          <a:stretch>
            <a:fillRect/>
          </a:stretch>
        </p:blipFill>
        <p:spPr>
          <a:xfrm>
            <a:off x="1263968" y="3182303"/>
            <a:ext cx="4278154" cy="1728788"/>
          </a:xfrm>
          <a:prstGeom prst="rect">
            <a:avLst/>
          </a:prstGeom>
        </p:spPr>
      </p:pic>
      <p:pic>
        <p:nvPicPr>
          <p:cNvPr id="3" name="图片 2" descr="L1513无"/>
          <p:cNvPicPr>
            <a:picLocks noChangeAspect="1"/>
          </p:cNvPicPr>
          <p:nvPr>
            <p:custDataLst>
              <p:tags r:id="rId3"/>
            </p:custDataLst>
          </p:nvPr>
        </p:nvPicPr>
        <p:blipFill>
          <a:blip r:embed="rId4"/>
          <a:stretch>
            <a:fillRect/>
          </a:stretch>
        </p:blipFill>
        <p:spPr>
          <a:xfrm>
            <a:off x="1263968" y="1453991"/>
            <a:ext cx="4278154" cy="1728311"/>
          </a:xfrm>
          <a:prstGeom prst="rect">
            <a:avLst/>
          </a:prstGeom>
        </p:spPr>
      </p:pic>
      <p:sp>
        <p:nvSpPr>
          <p:cNvPr id="4" name="文本框 3"/>
          <p:cNvSpPr txBox="1"/>
          <p:nvPr/>
        </p:nvSpPr>
        <p:spPr>
          <a:xfrm>
            <a:off x="6029801" y="1344930"/>
            <a:ext cx="3065145" cy="714375"/>
          </a:xfrm>
          <a:prstGeom prst="rect">
            <a:avLst/>
          </a:prstGeom>
          <a:noFill/>
        </p:spPr>
        <p:txBody>
          <a:bodyPr wrap="square" rtlCol="0" anchor="t">
            <a:spAutoFit/>
          </a:bodyPr>
          <a:lstStyle/>
          <a:p>
            <a:r>
              <a:rPr lang="zh-CN" altLang="en-US" sz="1350">
                <a:gradFill>
                  <a:gsLst>
                    <a:gs pos="0">
                      <a:srgbClr val="007BD3"/>
                    </a:gs>
                    <a:gs pos="100000">
                      <a:srgbClr val="034373"/>
                    </a:gs>
                  </a:gsLst>
                  <a:lin scaled="0"/>
                </a:gradFill>
                <a:latin typeface="黑体" panose="02010609060101010101" pitchFamily="49" charset="-122"/>
                <a:ea typeface="黑体" panose="02010609060101010101" pitchFamily="49" charset="-122"/>
                <a:cs typeface="黑体" panose="02010609060101010101" pitchFamily="49" charset="-122"/>
              </a:rPr>
              <a:t>松辽盆地具有下部断陷、中部拗陷、上部反转的地震反射特征</a:t>
            </a:r>
            <a:endParaRPr lang="zh-CN" altLang="en-US" sz="1350">
              <a:gradFill>
                <a:gsLst>
                  <a:gs pos="0">
                    <a:srgbClr val="007BD3"/>
                  </a:gs>
                  <a:gs pos="100000">
                    <a:srgbClr val="034373"/>
                  </a:gs>
                </a:gsLst>
                <a:lin scaled="0"/>
              </a:gradFill>
              <a:latin typeface="黑体" panose="02010609060101010101" pitchFamily="49" charset="-122"/>
              <a:ea typeface="黑体" panose="02010609060101010101" pitchFamily="49" charset="-122"/>
              <a:cs typeface="黑体" panose="02010609060101010101" pitchFamily="49" charset="-122"/>
            </a:endParaRPr>
          </a:p>
          <a:p>
            <a:endParaRPr lang="zh-CN" altLang="en-US" sz="1350">
              <a:gradFill>
                <a:gsLst>
                  <a:gs pos="0">
                    <a:srgbClr val="007BD3"/>
                  </a:gs>
                  <a:gs pos="100000">
                    <a:srgbClr val="034373"/>
                  </a:gs>
                </a:gsLst>
                <a:lin scaled="0"/>
              </a:gra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图片 1"/>
          <p:cNvPicPr>
            <a:picLocks noChangeAspect="1"/>
          </p:cNvPicPr>
          <p:nvPr/>
        </p:nvPicPr>
        <p:blipFill>
          <a:blip r:embed="rId1"/>
          <a:stretch>
            <a:fillRect/>
          </a:stretch>
        </p:blipFill>
        <p:spPr>
          <a:xfrm>
            <a:off x="4763" y="1116013"/>
            <a:ext cx="9139237" cy="5792787"/>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图片 1"/>
          <p:cNvPicPr>
            <a:picLocks noChangeAspect="1"/>
          </p:cNvPicPr>
          <p:nvPr/>
        </p:nvPicPr>
        <p:blipFill>
          <a:blip r:embed="rId1"/>
          <a:stretch>
            <a:fillRect/>
          </a:stretch>
        </p:blipFill>
        <p:spPr>
          <a:xfrm>
            <a:off x="144463" y="1098550"/>
            <a:ext cx="8820150" cy="5773738"/>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图片 1"/>
          <p:cNvPicPr>
            <a:picLocks noChangeAspect="1"/>
          </p:cNvPicPr>
          <p:nvPr/>
        </p:nvPicPr>
        <p:blipFill>
          <a:blip r:embed="rId1"/>
          <a:srcRect b="51044"/>
          <a:stretch>
            <a:fillRect/>
          </a:stretch>
        </p:blipFill>
        <p:spPr>
          <a:xfrm>
            <a:off x="-11112" y="2060575"/>
            <a:ext cx="9174162" cy="381635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图片 2"/>
          <p:cNvPicPr>
            <a:picLocks noChangeAspect="1"/>
          </p:cNvPicPr>
          <p:nvPr/>
        </p:nvPicPr>
        <p:blipFill>
          <a:blip r:embed="rId1"/>
          <a:srcRect b="51222"/>
          <a:stretch>
            <a:fillRect/>
          </a:stretch>
        </p:blipFill>
        <p:spPr>
          <a:xfrm>
            <a:off x="-9525" y="2276475"/>
            <a:ext cx="9155113" cy="3852863"/>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文本框 2"/>
          <p:cNvSpPr txBox="1"/>
          <p:nvPr/>
        </p:nvSpPr>
        <p:spPr>
          <a:xfrm>
            <a:off x="576263" y="1343025"/>
            <a:ext cx="8137525" cy="1465263"/>
          </a:xfrm>
          <a:prstGeom prst="rect">
            <a:avLst/>
          </a:prstGeom>
          <a:noFill/>
          <a:ln w="9525">
            <a:noFill/>
          </a:ln>
        </p:spPr>
        <p:txBody>
          <a:bodyPr anchor="t">
            <a:spAutoFit/>
          </a:bodyPr>
          <a:lstStyle/>
          <a:p>
            <a:pPr marL="342900" indent="-342900" eaLnBrk="0" hangingPunct="0">
              <a:lnSpc>
                <a:spcPct val="130000"/>
              </a:lnSpc>
              <a:buClr>
                <a:srgbClr val="FF00FF"/>
              </a:buClr>
              <a:buFont typeface="Wingdings" panose="05000000000000000000" pitchFamily="2" charset="2"/>
              <a:buChar char="Ø"/>
            </a:pPr>
            <a:r>
              <a:rPr lang="zh-CN" altLang="en-US" sz="2400" b="1" dirty="0">
                <a:solidFill>
                  <a:srgbClr val="FF0000"/>
                </a:solidFill>
                <a:latin typeface="黑体" panose="02010609060101010101" pitchFamily="49" charset="-122"/>
                <a:ea typeface="黑体" panose="02010609060101010101" pitchFamily="49" charset="-122"/>
              </a:rPr>
              <a:t>地震相</a:t>
            </a:r>
            <a:r>
              <a:rPr lang="zh-CN" altLang="en-US" sz="2400" b="1" dirty="0">
                <a:solidFill>
                  <a:srgbClr val="0000FF"/>
                </a:solidFill>
                <a:latin typeface="黑体" panose="02010609060101010101" pitchFamily="49" charset="-122"/>
                <a:ea typeface="黑体" panose="02010609060101010101" pitchFamily="49" charset="-122"/>
              </a:rPr>
              <a:t>：是指沉积相在地震剖面上表现的总和。</a:t>
            </a:r>
            <a:endParaRPr lang="en-US" altLang="zh-CN" sz="2400" b="1" dirty="0">
              <a:solidFill>
                <a:srgbClr val="0000FF"/>
              </a:solidFill>
              <a:latin typeface="黑体" panose="02010609060101010101" pitchFamily="49" charset="-122"/>
              <a:ea typeface="黑体" panose="02010609060101010101" pitchFamily="49" charset="-122"/>
            </a:endParaRPr>
          </a:p>
          <a:p>
            <a:pPr marL="342900" indent="-342900" eaLnBrk="0" hangingPunct="0">
              <a:lnSpc>
                <a:spcPct val="130000"/>
              </a:lnSpc>
              <a:buClr>
                <a:srgbClr val="FF00FF"/>
              </a:buClr>
              <a:buFont typeface="Wingdings" panose="05000000000000000000" pitchFamily="2" charset="2"/>
              <a:buChar char="Ø"/>
            </a:pPr>
            <a:r>
              <a:rPr lang="zh-CN" altLang="en-US" sz="2400" b="1" dirty="0">
                <a:solidFill>
                  <a:srgbClr val="FF0000"/>
                </a:solidFill>
                <a:latin typeface="黑体" panose="02010609060101010101" pitchFamily="49" charset="-122"/>
                <a:ea typeface="黑体" panose="02010609060101010101" pitchFamily="49" charset="-122"/>
              </a:rPr>
              <a:t>沉积相</a:t>
            </a:r>
            <a:r>
              <a:rPr lang="zh-CN" altLang="en-US" sz="2400" b="1" dirty="0">
                <a:solidFill>
                  <a:srgbClr val="0000FF"/>
                </a:solidFill>
                <a:latin typeface="黑体" panose="02010609060101010101" pitchFamily="49" charset="-122"/>
                <a:ea typeface="黑体" panose="02010609060101010101" pitchFamily="49" charset="-122"/>
              </a:rPr>
              <a:t>：是一定岩层形成时的古地理环境及其物质表现的总和。</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6147" name="矩形 3"/>
          <p:cNvSpPr/>
          <p:nvPr/>
        </p:nvSpPr>
        <p:spPr>
          <a:xfrm>
            <a:off x="539750" y="623888"/>
            <a:ext cx="4824413"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、地震相的概念</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6148" name="文本框 2"/>
          <p:cNvSpPr txBox="1"/>
          <p:nvPr/>
        </p:nvSpPr>
        <p:spPr>
          <a:xfrm>
            <a:off x="603250" y="3027363"/>
            <a:ext cx="8137525" cy="2500312"/>
          </a:xfrm>
          <a:prstGeom prst="rect">
            <a:avLst/>
          </a:prstGeom>
          <a:noFill/>
          <a:ln w="9525">
            <a:noFill/>
          </a:ln>
        </p:spPr>
        <p:txBody>
          <a:bodyPr anchor="t">
            <a:spAutoFit/>
          </a:bodyPr>
          <a:lstStyle/>
          <a:p>
            <a:pPr marL="342900" indent="-342900" eaLnBrk="0" hangingPunct="0">
              <a:lnSpc>
                <a:spcPct val="130000"/>
              </a:lnSpc>
              <a:spcBef>
                <a:spcPts val="600"/>
              </a:spcBef>
              <a:buClr>
                <a:srgbClr val="FF00FF"/>
              </a:buClr>
              <a:buFont typeface="Wingdings" panose="05000000000000000000" pitchFamily="2" charset="2"/>
              <a:buChar char="Ø"/>
            </a:pPr>
            <a:r>
              <a:rPr lang="zh-CN" altLang="en-US" sz="2400" b="1" dirty="0">
                <a:solidFill>
                  <a:srgbClr val="FF0000"/>
                </a:solidFill>
                <a:latin typeface="黑体" panose="02010609060101010101" pitchFamily="49" charset="-122"/>
                <a:ea typeface="黑体" panose="02010609060101010101" pitchFamily="49" charset="-122"/>
              </a:rPr>
              <a:t>地震相分析</a:t>
            </a:r>
            <a:r>
              <a:rPr lang="zh-CN" altLang="en-US" sz="2400" b="1" dirty="0">
                <a:solidFill>
                  <a:srgbClr val="0000FF"/>
                </a:solidFill>
                <a:latin typeface="黑体" panose="02010609060101010101" pitchFamily="49" charset="-122"/>
                <a:ea typeface="黑体" panose="02010609060101010101" pitchFamily="49" charset="-122"/>
              </a:rPr>
              <a:t>：则是“根据地震资料解释环境背景和岩相”（</a:t>
            </a:r>
            <a:r>
              <a:rPr lang="en-US" altLang="zh-CN" sz="2400" b="1" dirty="0">
                <a:solidFill>
                  <a:srgbClr val="0000FF"/>
                </a:solidFill>
                <a:latin typeface="黑体" panose="02010609060101010101" pitchFamily="49" charset="-122"/>
                <a:ea typeface="黑体" panose="02010609060101010101" pitchFamily="49" charset="-122"/>
              </a:rPr>
              <a:t>Vail</a:t>
            </a: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1977</a:t>
            </a:r>
            <a:r>
              <a:rPr lang="zh-CN" altLang="en-US" sz="2400" b="1" dirty="0">
                <a:solidFill>
                  <a:srgbClr val="0000FF"/>
                </a:solidFill>
                <a:latin typeface="黑体" panose="02010609060101010101" pitchFamily="49" charset="-122"/>
                <a:ea typeface="黑体" panose="02010609060101010101" pitchFamily="49" charset="-122"/>
              </a:rPr>
              <a:t>）。</a:t>
            </a:r>
            <a:endParaRPr lang="en-US" altLang="zh-CN" sz="2400" b="1" dirty="0">
              <a:solidFill>
                <a:srgbClr val="0000FF"/>
              </a:solidFill>
              <a:latin typeface="黑体" panose="02010609060101010101" pitchFamily="49" charset="-122"/>
              <a:ea typeface="黑体" panose="02010609060101010101" pitchFamily="49" charset="-122"/>
            </a:endParaRPr>
          </a:p>
          <a:p>
            <a:pPr marL="342900" indent="-342900" eaLnBrk="0" hangingPunct="0">
              <a:lnSpc>
                <a:spcPct val="130000"/>
              </a:lnSpc>
              <a:spcBef>
                <a:spcPts val="600"/>
              </a:spcBef>
              <a:buClr>
                <a:srgbClr val="FF00FF"/>
              </a:buClr>
              <a:buFont typeface="Wingdings" panose="05000000000000000000" pitchFamily="2" charset="2"/>
              <a:buChar char="Ø"/>
            </a:pPr>
            <a:r>
              <a:rPr lang="zh-CN" altLang="en-US" sz="2400" b="1" dirty="0">
                <a:solidFill>
                  <a:srgbClr val="FF0000"/>
                </a:solidFill>
                <a:latin typeface="黑体" panose="02010609060101010101" pitchFamily="49" charset="-122"/>
                <a:ea typeface="黑体" panose="02010609060101010101" pitchFamily="49" charset="-122"/>
              </a:rPr>
              <a:t>地震相分析的目的</a:t>
            </a:r>
            <a:r>
              <a:rPr lang="zh-CN" altLang="en-US" sz="2400" b="1" dirty="0">
                <a:solidFill>
                  <a:srgbClr val="0000FF"/>
                </a:solidFill>
                <a:latin typeface="黑体" panose="02010609060101010101" pitchFamily="49" charset="-122"/>
                <a:ea typeface="黑体" panose="02010609060101010101" pitchFamily="49" charset="-122"/>
              </a:rPr>
              <a:t>是进行区域</a:t>
            </a:r>
            <a:r>
              <a:rPr lang="zh-CN" altLang="en-US" sz="2400" b="1" dirty="0">
                <a:solidFill>
                  <a:srgbClr val="FF00FF"/>
                </a:solidFill>
                <a:latin typeface="黑体" panose="02010609060101010101" pitchFamily="49" charset="-122"/>
                <a:ea typeface="黑体" panose="02010609060101010101" pitchFamily="49" charset="-122"/>
              </a:rPr>
              <a:t>地层解释</a:t>
            </a:r>
            <a:r>
              <a:rPr lang="zh-CN" altLang="en-US" sz="2400" b="1" dirty="0">
                <a:solidFill>
                  <a:srgbClr val="0000FF"/>
                </a:solidFill>
                <a:latin typeface="黑体" panose="02010609060101010101" pitchFamily="49" charset="-122"/>
                <a:ea typeface="黑体" panose="02010609060101010101" pitchFamily="49" charset="-122"/>
              </a:rPr>
              <a:t>，</a:t>
            </a:r>
            <a:r>
              <a:rPr lang="zh-CN" altLang="en-US" sz="2400" b="1" dirty="0">
                <a:solidFill>
                  <a:srgbClr val="FF00FF"/>
                </a:solidFill>
                <a:latin typeface="黑体" panose="02010609060101010101" pitchFamily="49" charset="-122"/>
                <a:ea typeface="黑体" panose="02010609060101010101" pitchFamily="49" charset="-122"/>
              </a:rPr>
              <a:t>确定沉积体系</a:t>
            </a:r>
            <a:r>
              <a:rPr lang="zh-CN" altLang="en-US" sz="2400" b="1" dirty="0">
                <a:solidFill>
                  <a:srgbClr val="0000FF"/>
                </a:solidFill>
                <a:latin typeface="黑体" panose="02010609060101010101" pitchFamily="49" charset="-122"/>
                <a:ea typeface="黑体" panose="02010609060101010101" pitchFamily="49" charset="-122"/>
              </a:rPr>
              <a:t>、</a:t>
            </a:r>
            <a:r>
              <a:rPr lang="zh-CN" altLang="en-US" sz="2400" b="1" dirty="0">
                <a:solidFill>
                  <a:srgbClr val="FF00FF"/>
                </a:solidFill>
                <a:latin typeface="黑体" panose="02010609060101010101" pitchFamily="49" charset="-122"/>
                <a:ea typeface="黑体" panose="02010609060101010101" pitchFamily="49" charset="-122"/>
              </a:rPr>
              <a:t>岩相特征和解释沉积发育史</a:t>
            </a:r>
            <a:r>
              <a:rPr lang="zh-CN" altLang="en-US" sz="2400" b="1" dirty="0">
                <a:solidFill>
                  <a:srgbClr val="0000FF"/>
                </a:solidFill>
                <a:latin typeface="黑体" panose="02010609060101010101" pitchFamily="49" charset="-122"/>
                <a:ea typeface="黑体" panose="02010609060101010101" pitchFamily="49" charset="-122"/>
              </a:rPr>
              <a:t>，最终</a:t>
            </a:r>
            <a:r>
              <a:rPr lang="zh-CN" altLang="en-US" sz="2400" b="1" dirty="0">
                <a:solidFill>
                  <a:srgbClr val="FF00FF"/>
                </a:solidFill>
                <a:latin typeface="黑体" panose="02010609060101010101" pitchFamily="49" charset="-122"/>
                <a:ea typeface="黑体" panose="02010609060101010101" pitchFamily="49" charset="-122"/>
              </a:rPr>
              <a:t>预测有利生油区和储集相带</a:t>
            </a:r>
            <a:r>
              <a:rPr lang="zh-CN" altLang="en-US" sz="2400" b="1" dirty="0">
                <a:solidFill>
                  <a:srgbClr val="0000FF"/>
                </a:solidFill>
                <a:latin typeface="黑体" panose="02010609060101010101" pitchFamily="49" charset="-122"/>
                <a:ea typeface="黑体" panose="02010609060101010101" pitchFamily="49" charset="-122"/>
              </a:rPr>
              <a:t>。</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4" name="文本框 3"/>
          <p:cNvSpPr txBox="1"/>
          <p:nvPr/>
        </p:nvSpPr>
        <p:spPr>
          <a:xfrm>
            <a:off x="699135" y="5903595"/>
            <a:ext cx="7745730" cy="810260"/>
          </a:xfrm>
          <a:prstGeom prst="rect">
            <a:avLst/>
          </a:prstGeom>
          <a:noFill/>
        </p:spPr>
        <p:txBody>
          <a:bodyPr wrap="square" rtlCol="0" anchor="t">
            <a:spAutoFit/>
          </a:bodyPr>
          <a:lstStyle/>
          <a:p>
            <a:pPr eaLnBrk="0" hangingPunct="0">
              <a:lnSpc>
                <a:spcPct val="130000"/>
              </a:lnSpc>
              <a:spcBef>
                <a:spcPts val="600"/>
              </a:spcBef>
              <a:buClr>
                <a:srgbClr val="FF00FF"/>
              </a:buClr>
            </a:pPr>
            <a:r>
              <a:rPr lang="zh-CN" altLang="en-US" b="1" dirty="0">
                <a:solidFill>
                  <a:srgbClr val="0000FF"/>
                </a:solidFill>
                <a:latin typeface="黑体" panose="02010609060101010101" pitchFamily="49" charset="-122"/>
                <a:ea typeface="黑体" panose="02010609060101010101" pitchFamily="49" charset="-122"/>
                <a:sym typeface="+mn-ea"/>
              </a:rPr>
              <a:t> 划分地震相的标志很多，主要的地震标志是</a:t>
            </a:r>
            <a:r>
              <a:rPr lang="zh-CN" altLang="en-US" b="1" dirty="0">
                <a:solidFill>
                  <a:srgbClr val="FF00FF"/>
                </a:solidFill>
                <a:latin typeface="黑体" panose="02010609060101010101" pitchFamily="49" charset="-122"/>
                <a:ea typeface="黑体" panose="02010609060101010101" pitchFamily="49" charset="-122"/>
                <a:sym typeface="+mn-ea"/>
              </a:rPr>
              <a:t>地震反射的外部几何学形态、内部反射结构</a:t>
            </a:r>
            <a:r>
              <a:rPr lang="zh-CN" altLang="en-US" b="1" dirty="0">
                <a:solidFill>
                  <a:srgbClr val="0000FF"/>
                </a:solidFill>
                <a:latin typeface="黑体" panose="02010609060101010101" pitchFamily="49" charset="-122"/>
                <a:ea typeface="黑体" panose="02010609060101010101" pitchFamily="49" charset="-122"/>
                <a:sym typeface="+mn-ea"/>
              </a:rPr>
              <a:t>、振幅、频率、连续性等。</a:t>
            </a: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18435" name="Text Box 2"/>
          <p:cNvSpPr txBox="1"/>
          <p:nvPr/>
        </p:nvSpPr>
        <p:spPr>
          <a:xfrm>
            <a:off x="468313" y="1916113"/>
            <a:ext cx="8362950" cy="1865312"/>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400" b="1" dirty="0">
                <a:solidFill>
                  <a:srgbClr val="FF0000"/>
                </a:solidFill>
                <a:latin typeface="黑体" panose="02010609060101010101" pitchFamily="49" charset="-122"/>
                <a:ea typeface="黑体" panose="02010609060101010101" pitchFamily="49" charset="-122"/>
              </a:rPr>
              <a:t>    席状披盖</a:t>
            </a:r>
            <a:r>
              <a:rPr lang="zh-CN" altLang="en-US" sz="2400" b="1" dirty="0">
                <a:solidFill>
                  <a:srgbClr val="0000FF"/>
                </a:solidFill>
                <a:latin typeface="黑体" panose="02010609060101010101" pitchFamily="49" charset="-122"/>
                <a:ea typeface="黑体" panose="02010609060101010101" pitchFamily="49" charset="-122"/>
              </a:rPr>
              <a:t>：反射层弯曲地盖在下伏沉积的不整合地形之上，它代表</a:t>
            </a:r>
            <a:r>
              <a:rPr lang="zh-CN" altLang="en-US" sz="2400" b="1" dirty="0">
                <a:solidFill>
                  <a:srgbClr val="FF00FF"/>
                </a:solidFill>
                <a:latin typeface="黑体" panose="02010609060101010101" pitchFamily="49" charset="-122"/>
                <a:ea typeface="黑体" panose="02010609060101010101" pitchFamily="49" charset="-122"/>
              </a:rPr>
              <a:t>一种均匀的、低能量的与水底起伏无关的沉积作用，席状披盖一般沉积规模不大，往往出现在礁、盐丘、泥岩刺穿或其它古地貌单元上</a:t>
            </a:r>
            <a:r>
              <a:rPr lang="zh-CN" altLang="en-US" sz="2400" b="1" dirty="0">
                <a:solidFill>
                  <a:srgbClr val="0000FF"/>
                </a:solidFill>
                <a:latin typeface="黑体" panose="02010609060101010101" pitchFamily="49" charset="-122"/>
                <a:ea typeface="黑体" panose="02010609060101010101" pitchFamily="49" charset="-122"/>
              </a:rPr>
              <a:t>。</a:t>
            </a:r>
            <a:endParaRPr lang="zh-CN" altLang="en-US" sz="2400" b="1" dirty="0">
              <a:solidFill>
                <a:srgbClr val="0000FF"/>
              </a:solidFill>
              <a:latin typeface="黑体" panose="02010609060101010101" pitchFamily="49" charset="-122"/>
              <a:ea typeface="黑体" panose="02010609060101010101" pitchFamily="49" charset="-122"/>
            </a:endParaRPr>
          </a:p>
        </p:txBody>
      </p:sp>
      <p:sp>
        <p:nvSpPr>
          <p:cNvPr id="18436"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2</a:t>
            </a:r>
            <a:r>
              <a:rPr lang="zh-CN" altLang="en-US" sz="2400" b="1" dirty="0">
                <a:solidFill>
                  <a:srgbClr val="0000FF"/>
                </a:solidFill>
                <a:latin typeface="黑体" panose="02010609060101010101" pitchFamily="49" charset="-122"/>
                <a:ea typeface="黑体" panose="02010609060101010101" pitchFamily="49" charset="-122"/>
              </a:rPr>
              <a:t>）席状披盖</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18437" name="图片 1"/>
          <p:cNvPicPr>
            <a:picLocks noChangeAspect="1"/>
          </p:cNvPicPr>
          <p:nvPr/>
        </p:nvPicPr>
        <p:blipFill>
          <a:blip r:embed="rId1"/>
          <a:stretch>
            <a:fillRect/>
          </a:stretch>
        </p:blipFill>
        <p:spPr>
          <a:xfrm>
            <a:off x="4471988" y="3930650"/>
            <a:ext cx="4365625" cy="2374900"/>
          </a:xfrm>
          <a:prstGeom prst="rect">
            <a:avLst/>
          </a:prstGeom>
          <a:noFill/>
          <a:ln w="9525">
            <a:noFill/>
          </a:ln>
        </p:spPr>
      </p:pic>
      <p:sp>
        <p:nvSpPr>
          <p:cNvPr id="18438" name="文本框 2"/>
          <p:cNvSpPr txBox="1"/>
          <p:nvPr/>
        </p:nvSpPr>
        <p:spPr>
          <a:xfrm>
            <a:off x="4481513" y="3924300"/>
            <a:ext cx="2557462" cy="1108075"/>
          </a:xfrm>
          <a:prstGeom prst="rect">
            <a:avLst/>
          </a:prstGeom>
          <a:solidFill>
            <a:schemeClr val="bg1"/>
          </a:solidFill>
          <a:ln w="9525">
            <a:noFill/>
          </a:ln>
        </p:spPr>
        <p:txBody>
          <a:bodyPr anchor="t">
            <a:spAutoFit/>
          </a:bodyPr>
          <a:lstStyle/>
          <a:p>
            <a:pPr eaLnBrk="0" hangingPunct="0"/>
            <a:r>
              <a:rPr lang="zh-CN" altLang="en-US" sz="1600" b="1" dirty="0">
                <a:solidFill>
                  <a:srgbClr val="0000FF"/>
                </a:solidFill>
                <a:latin typeface="黑体" panose="02010609060101010101" pitchFamily="49" charset="-122"/>
                <a:ea typeface="黑体" panose="02010609060101010101" pitchFamily="49" charset="-122"/>
              </a:rPr>
              <a:t>（</a:t>
            </a:r>
            <a:r>
              <a:rPr lang="en-US" altLang="zh-CN" sz="1600" b="1" dirty="0">
                <a:solidFill>
                  <a:srgbClr val="0000FF"/>
                </a:solidFill>
                <a:latin typeface="黑体" panose="02010609060101010101" pitchFamily="49" charset="-122"/>
                <a:ea typeface="黑体" panose="02010609060101010101" pitchFamily="49" charset="-122"/>
              </a:rPr>
              <a:t>1</a:t>
            </a:r>
            <a:r>
              <a:rPr lang="zh-CN" altLang="en-US" sz="1600" b="1" dirty="0">
                <a:solidFill>
                  <a:srgbClr val="0000FF"/>
                </a:solidFill>
                <a:latin typeface="黑体" panose="02010609060101010101" pitchFamily="49" charset="-122"/>
                <a:ea typeface="黑体" panose="02010609060101010101" pitchFamily="49" charset="-122"/>
              </a:rPr>
              <a:t>）丘状、透镜状外形，顶面强反射，两侧上超；</a:t>
            </a:r>
            <a:endParaRPr lang="en-US" altLang="zh-CN" sz="1600" b="1" dirty="0">
              <a:solidFill>
                <a:srgbClr val="0000FF"/>
              </a:solidFill>
              <a:latin typeface="黑体" panose="02010609060101010101" pitchFamily="49" charset="-122"/>
              <a:ea typeface="黑体" panose="02010609060101010101" pitchFamily="49" charset="-122"/>
            </a:endParaRPr>
          </a:p>
          <a:p>
            <a:pPr eaLnBrk="0" hangingPunct="0"/>
            <a:r>
              <a:rPr lang="zh-CN" altLang="en-US" sz="1600" b="1" dirty="0">
                <a:solidFill>
                  <a:srgbClr val="0000FF"/>
                </a:solidFill>
                <a:latin typeface="黑体" panose="02010609060101010101" pitchFamily="49" charset="-122"/>
                <a:ea typeface="黑体" panose="02010609060101010101" pitchFamily="49" charset="-122"/>
              </a:rPr>
              <a:t>（</a:t>
            </a:r>
            <a:r>
              <a:rPr lang="en-US" altLang="zh-CN" sz="1600" b="1" dirty="0">
                <a:solidFill>
                  <a:srgbClr val="0000FF"/>
                </a:solidFill>
                <a:latin typeface="黑体" panose="02010609060101010101" pitchFamily="49" charset="-122"/>
                <a:ea typeface="黑体" panose="02010609060101010101" pitchFamily="49" charset="-122"/>
              </a:rPr>
              <a:t>2</a:t>
            </a:r>
            <a:r>
              <a:rPr lang="zh-CN" altLang="en-US" sz="1600" b="1" dirty="0">
                <a:solidFill>
                  <a:srgbClr val="0000FF"/>
                </a:solidFill>
                <a:latin typeface="黑体" panose="02010609060101010101" pitchFamily="49" charset="-122"/>
                <a:ea typeface="黑体" panose="02010609060101010101" pitchFamily="49" charset="-122"/>
              </a:rPr>
              <a:t>）内部不连续、杂乱；</a:t>
            </a:r>
            <a:endParaRPr lang="en-US" altLang="zh-CN" sz="1600" b="1" dirty="0">
              <a:solidFill>
                <a:srgbClr val="0000FF"/>
              </a:solidFill>
              <a:latin typeface="黑体" panose="02010609060101010101" pitchFamily="49" charset="-122"/>
              <a:ea typeface="黑体" panose="02010609060101010101" pitchFamily="49" charset="-122"/>
            </a:endParaRPr>
          </a:p>
          <a:p>
            <a:pPr eaLnBrk="0" hangingPunct="0"/>
            <a:r>
              <a:rPr lang="zh-CN" altLang="en-US" sz="1600" b="1" dirty="0">
                <a:solidFill>
                  <a:srgbClr val="0000FF"/>
                </a:solidFill>
                <a:latin typeface="黑体" panose="02010609060101010101" pitchFamily="49" charset="-122"/>
                <a:ea typeface="黑体" panose="02010609060101010101" pitchFamily="49" charset="-122"/>
              </a:rPr>
              <a:t>（</a:t>
            </a:r>
            <a:r>
              <a:rPr lang="en-US" altLang="zh-CN" sz="1600" b="1" dirty="0">
                <a:solidFill>
                  <a:srgbClr val="0000FF"/>
                </a:solidFill>
                <a:latin typeface="黑体" panose="02010609060101010101" pitchFamily="49" charset="-122"/>
                <a:ea typeface="黑体" panose="02010609060101010101" pitchFamily="49" charset="-122"/>
              </a:rPr>
              <a:t>3</a:t>
            </a:r>
            <a:r>
              <a:rPr lang="zh-CN" altLang="en-US" sz="1600" b="1" dirty="0">
                <a:solidFill>
                  <a:srgbClr val="0000FF"/>
                </a:solidFill>
                <a:latin typeface="黑体" panose="02010609060101010101" pitchFamily="49" charset="-122"/>
                <a:ea typeface="黑体" panose="02010609060101010101" pitchFamily="49" charset="-122"/>
              </a:rPr>
              <a:t>）披盖反射；</a:t>
            </a:r>
            <a:endParaRPr lang="en-US" altLang="zh-CN" sz="1600" b="1" dirty="0">
              <a:solidFill>
                <a:srgbClr val="0000FF"/>
              </a:solidFill>
              <a:latin typeface="黑体" panose="02010609060101010101" pitchFamily="49" charset="-122"/>
              <a:ea typeface="黑体" panose="02010609060101010101" pitchFamily="49" charset="-122"/>
            </a:endParaRPr>
          </a:p>
        </p:txBody>
      </p:sp>
      <p:pic>
        <p:nvPicPr>
          <p:cNvPr id="18439" name="图片 1"/>
          <p:cNvPicPr>
            <a:picLocks noChangeAspect="1"/>
          </p:cNvPicPr>
          <p:nvPr/>
        </p:nvPicPr>
        <p:blipFill>
          <a:blip r:embed="rId2"/>
          <a:stretch>
            <a:fillRect/>
          </a:stretch>
        </p:blipFill>
        <p:spPr>
          <a:xfrm>
            <a:off x="468313" y="3929063"/>
            <a:ext cx="3775075" cy="2376487"/>
          </a:xfrm>
          <a:prstGeom prst="rect">
            <a:avLst/>
          </a:prstGeom>
          <a:noFill/>
          <a:ln w="9525">
            <a:noFill/>
          </a:ln>
        </p:spPr>
      </p:pic>
      <p:sp>
        <p:nvSpPr>
          <p:cNvPr id="18440" name="文本框 8"/>
          <p:cNvSpPr txBox="1"/>
          <p:nvPr/>
        </p:nvSpPr>
        <p:spPr>
          <a:xfrm>
            <a:off x="4902200" y="6372225"/>
            <a:ext cx="3216275" cy="369888"/>
          </a:xfrm>
          <a:prstGeom prst="rect">
            <a:avLst/>
          </a:prstGeom>
          <a:noFill/>
          <a:ln w="9525">
            <a:noFill/>
          </a:ln>
        </p:spPr>
        <p:txBody>
          <a:bodyPr anchor="t">
            <a:spAutoFit/>
          </a:bodyPr>
          <a:lstStyle/>
          <a:p>
            <a:pPr algn="ctr" eaLnBrk="0" hangingPunct="0"/>
            <a:r>
              <a:rPr lang="zh-CN" altLang="en-US" b="1" dirty="0">
                <a:solidFill>
                  <a:srgbClr val="0000FF"/>
                </a:solidFill>
                <a:latin typeface="黑体" panose="02010609060101010101" pitchFamily="49" charset="-122"/>
                <a:ea typeface="黑体" panose="02010609060101010101" pitchFamily="49" charset="-122"/>
              </a:rPr>
              <a:t>礁体地震反射特征</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18441" name="文本框 9"/>
          <p:cNvSpPr txBox="1"/>
          <p:nvPr/>
        </p:nvSpPr>
        <p:spPr>
          <a:xfrm>
            <a:off x="747713" y="6372225"/>
            <a:ext cx="3216275" cy="369888"/>
          </a:xfrm>
          <a:prstGeom prst="rect">
            <a:avLst/>
          </a:prstGeom>
          <a:noFill/>
          <a:ln w="9525">
            <a:noFill/>
          </a:ln>
        </p:spPr>
        <p:txBody>
          <a:bodyPr anchor="t">
            <a:spAutoFit/>
          </a:bodyPr>
          <a:lstStyle/>
          <a:p>
            <a:pPr algn="ctr" eaLnBrk="0" hangingPunct="0"/>
            <a:r>
              <a:rPr lang="zh-CN" altLang="en-US" b="1" dirty="0">
                <a:solidFill>
                  <a:srgbClr val="0000FF"/>
                </a:solidFill>
                <a:latin typeface="黑体" panose="02010609060101010101" pitchFamily="49" charset="-122"/>
                <a:ea typeface="黑体" panose="02010609060101010101" pitchFamily="49" charset="-122"/>
              </a:rPr>
              <a:t>盐丘地震反射特征</a:t>
            </a:r>
            <a:endParaRPr lang="zh-CN" altLang="en-US"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19459" name="Text Box 2"/>
          <p:cNvSpPr txBox="1"/>
          <p:nvPr/>
        </p:nvSpPr>
        <p:spPr>
          <a:xfrm>
            <a:off x="250825" y="1852613"/>
            <a:ext cx="8569325" cy="1422400"/>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400" b="1" dirty="0">
                <a:solidFill>
                  <a:srgbClr val="FF0000"/>
                </a:solidFill>
                <a:latin typeface="黑体" panose="02010609060101010101" pitchFamily="49" charset="-122"/>
                <a:ea typeface="黑体" panose="02010609060101010101" pitchFamily="49" charset="-122"/>
              </a:rPr>
              <a:t>    楔状：</a:t>
            </a:r>
            <a:r>
              <a:rPr lang="zh-CN" altLang="en-US" sz="2400" b="1" dirty="0">
                <a:solidFill>
                  <a:srgbClr val="FF00FF"/>
                </a:solidFill>
                <a:latin typeface="黑体" panose="02010609060101010101" pitchFamily="49" charset="-122"/>
                <a:ea typeface="黑体" panose="02010609060101010101" pitchFamily="49" charset="-122"/>
              </a:rPr>
              <a:t>横向上变薄，呈楔状尖灭的地震相单元。在走向方向则常呈丘状</a:t>
            </a:r>
            <a:r>
              <a:rPr lang="zh-CN" altLang="en-US" sz="2400" b="1" dirty="0">
                <a:solidFill>
                  <a:srgbClr val="0000FF"/>
                </a:solidFill>
                <a:latin typeface="黑体" panose="02010609060101010101" pitchFamily="49" charset="-122"/>
                <a:ea typeface="黑体" panose="02010609060101010101" pitchFamily="49" charset="-122"/>
              </a:rPr>
              <a:t>。代表一种</a:t>
            </a:r>
            <a:r>
              <a:rPr lang="zh-CN" altLang="en-US" sz="2400" b="1" dirty="0">
                <a:solidFill>
                  <a:srgbClr val="FF00FF"/>
                </a:solidFill>
                <a:latin typeface="黑体" panose="02010609060101010101" pitchFamily="49" charset="-122"/>
                <a:ea typeface="黑体" panose="02010609060101010101" pitchFamily="49" charset="-122"/>
              </a:rPr>
              <a:t>快速、不均匀下沉</a:t>
            </a:r>
            <a:r>
              <a:rPr lang="zh-CN" altLang="en-US" sz="2400" b="1" dirty="0">
                <a:solidFill>
                  <a:srgbClr val="0000FF"/>
                </a:solidFill>
                <a:latin typeface="黑体" panose="02010609060101010101" pitchFamily="49" charset="-122"/>
                <a:ea typeface="黑体" panose="02010609060101010101" pitchFamily="49" charset="-122"/>
              </a:rPr>
              <a:t>作用，往往超覆在</a:t>
            </a:r>
            <a:r>
              <a:rPr lang="zh-CN" altLang="en-US" sz="2400" b="1" dirty="0">
                <a:solidFill>
                  <a:srgbClr val="FF00FF"/>
                </a:solidFill>
                <a:latin typeface="黑体" panose="02010609060101010101" pitchFamily="49" charset="-122"/>
                <a:ea typeface="黑体" panose="02010609060101010101" pitchFamily="49" charset="-122"/>
              </a:rPr>
              <a:t>大陆斜坡侧壁的三角洲、海底扇之上</a:t>
            </a:r>
            <a:r>
              <a:rPr lang="zh-CN" altLang="en-US" sz="2400" b="1" dirty="0">
                <a:solidFill>
                  <a:srgbClr val="0000FF"/>
                </a:solidFill>
                <a:latin typeface="黑体" panose="02010609060101010101" pitchFamily="49" charset="-122"/>
                <a:ea typeface="黑体" panose="02010609060101010101" pitchFamily="49" charset="-122"/>
              </a:rPr>
              <a:t>。</a:t>
            </a:r>
            <a:endParaRPr lang="zh-CN" altLang="en-US" sz="2400" b="1" dirty="0">
              <a:solidFill>
                <a:srgbClr val="0000FF"/>
              </a:solidFill>
              <a:latin typeface="黑体" panose="02010609060101010101" pitchFamily="49" charset="-122"/>
              <a:ea typeface="黑体" panose="02010609060101010101" pitchFamily="49" charset="-122"/>
            </a:endParaRPr>
          </a:p>
        </p:txBody>
      </p:sp>
      <p:sp>
        <p:nvSpPr>
          <p:cNvPr id="19460"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3</a:t>
            </a:r>
            <a:r>
              <a:rPr lang="zh-CN" altLang="en-US" sz="2400" b="1" dirty="0">
                <a:solidFill>
                  <a:srgbClr val="0000FF"/>
                </a:solidFill>
                <a:latin typeface="黑体" panose="02010609060101010101" pitchFamily="49" charset="-122"/>
                <a:ea typeface="黑体" panose="02010609060101010101" pitchFamily="49" charset="-122"/>
              </a:rPr>
              <a:t>）楔形</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19461" name="图片 5"/>
          <p:cNvPicPr>
            <a:picLocks noChangeAspect="1"/>
          </p:cNvPicPr>
          <p:nvPr/>
        </p:nvPicPr>
        <p:blipFill>
          <a:blip r:embed="rId1"/>
          <a:stretch>
            <a:fillRect/>
          </a:stretch>
        </p:blipFill>
        <p:spPr>
          <a:xfrm>
            <a:off x="4030663" y="3827463"/>
            <a:ext cx="4718050" cy="3030537"/>
          </a:xfrm>
          <a:prstGeom prst="rect">
            <a:avLst/>
          </a:prstGeom>
          <a:noFill/>
          <a:ln w="9525">
            <a:noFill/>
          </a:ln>
        </p:spPr>
      </p:pic>
      <p:pic>
        <p:nvPicPr>
          <p:cNvPr id="19462" name="图片 1"/>
          <p:cNvPicPr>
            <a:picLocks noChangeAspect="1"/>
          </p:cNvPicPr>
          <p:nvPr/>
        </p:nvPicPr>
        <p:blipFill>
          <a:blip r:embed="rId2"/>
          <a:stretch>
            <a:fillRect/>
          </a:stretch>
        </p:blipFill>
        <p:spPr>
          <a:xfrm>
            <a:off x="468313" y="4524375"/>
            <a:ext cx="3024187" cy="1425575"/>
          </a:xfrm>
          <a:prstGeom prst="rect">
            <a:avLst/>
          </a:prstGeom>
          <a:noFill/>
          <a:ln w="9525">
            <a:noFill/>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0483" name="Text Box 2"/>
          <p:cNvSpPr txBox="1"/>
          <p:nvPr/>
        </p:nvSpPr>
        <p:spPr>
          <a:xfrm>
            <a:off x="254000" y="1943100"/>
            <a:ext cx="8720138" cy="1422400"/>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400" b="1" dirty="0">
                <a:solidFill>
                  <a:srgbClr val="FF0000"/>
                </a:solidFill>
                <a:latin typeface="黑体" panose="02010609060101010101" pitchFamily="49" charset="-122"/>
                <a:ea typeface="黑体" panose="02010609060101010101" pitchFamily="49" charset="-122"/>
              </a:rPr>
              <a:t>    滩状：</a:t>
            </a:r>
            <a:r>
              <a:rPr lang="zh-CN" altLang="en-US" sz="2400" b="1" dirty="0">
                <a:solidFill>
                  <a:srgbClr val="0000FF"/>
                </a:solidFill>
                <a:latin typeface="黑体" panose="02010609060101010101" pitchFamily="49" charset="-122"/>
                <a:ea typeface="黑体" panose="02010609060101010101" pitchFamily="49" charset="-122"/>
              </a:rPr>
              <a:t>其特点是</a:t>
            </a:r>
            <a:r>
              <a:rPr lang="zh-CN" altLang="en-US" sz="2400" b="1" dirty="0">
                <a:solidFill>
                  <a:srgbClr val="FF00FF"/>
                </a:solidFill>
                <a:latin typeface="黑体" panose="02010609060101010101" pitchFamily="49" charset="-122"/>
                <a:ea typeface="黑体" panose="02010609060101010101" pitchFamily="49" charset="-122"/>
              </a:rPr>
              <a:t>顶部平坦而在边缘一侧反射层的上界面微微下倾</a:t>
            </a:r>
            <a:r>
              <a:rPr lang="zh-CN" altLang="en-US" sz="2400" b="1" dirty="0">
                <a:solidFill>
                  <a:srgbClr val="0000FF"/>
                </a:solidFill>
                <a:latin typeface="黑体" panose="02010609060101010101" pitchFamily="49" charset="-122"/>
                <a:ea typeface="黑体" panose="02010609060101010101" pitchFamily="49" charset="-122"/>
              </a:rPr>
              <a:t>，分布在</a:t>
            </a:r>
            <a:r>
              <a:rPr lang="zh-CN" altLang="en-US" sz="2400" b="1" dirty="0">
                <a:solidFill>
                  <a:srgbClr val="FF00FF"/>
                </a:solidFill>
                <a:latin typeface="黑体" panose="02010609060101010101" pitchFamily="49" charset="-122"/>
                <a:ea typeface="黑体" panose="02010609060101010101" pitchFamily="49" charset="-122"/>
              </a:rPr>
              <a:t>滨浅海（湖）部位</a:t>
            </a:r>
            <a:r>
              <a:rPr lang="zh-CN" altLang="en-US" sz="2400" b="1" dirty="0">
                <a:solidFill>
                  <a:srgbClr val="0000FF"/>
                </a:solidFill>
                <a:latin typeface="黑体" panose="02010609060101010101" pitchFamily="49" charset="-122"/>
                <a:ea typeface="黑体" panose="02010609060101010101" pitchFamily="49" charset="-122"/>
              </a:rPr>
              <a:t>，一般出现在</a:t>
            </a:r>
            <a:r>
              <a:rPr lang="zh-CN" altLang="en-US" sz="2400" b="1" dirty="0">
                <a:solidFill>
                  <a:srgbClr val="FF00FF"/>
                </a:solidFill>
                <a:latin typeface="黑体" panose="02010609060101010101" pitchFamily="49" charset="-122"/>
                <a:ea typeface="黑体" panose="02010609060101010101" pitchFamily="49" charset="-122"/>
              </a:rPr>
              <a:t>陆架边缘、地台边缘和碳酸盐岩台地边缘</a:t>
            </a:r>
            <a:endParaRPr lang="zh-CN" altLang="en-US" sz="2400" b="1" dirty="0">
              <a:solidFill>
                <a:srgbClr val="FF00FF"/>
              </a:solidFill>
              <a:latin typeface="黑体" panose="02010609060101010101" pitchFamily="49" charset="-122"/>
              <a:ea typeface="黑体" panose="02010609060101010101" pitchFamily="49" charset="-122"/>
            </a:endParaRPr>
          </a:p>
        </p:txBody>
      </p:sp>
      <p:sp>
        <p:nvSpPr>
          <p:cNvPr id="20484"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4</a:t>
            </a:r>
            <a:r>
              <a:rPr lang="zh-CN" altLang="en-US" sz="2400" b="1" dirty="0">
                <a:solidFill>
                  <a:srgbClr val="0000FF"/>
                </a:solidFill>
                <a:latin typeface="黑体" panose="02010609060101010101" pitchFamily="49" charset="-122"/>
                <a:ea typeface="黑体" panose="02010609060101010101" pitchFamily="49" charset="-122"/>
              </a:rPr>
              <a:t>）滩状</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20485" name="图片 1"/>
          <p:cNvPicPr>
            <a:picLocks noChangeAspect="1"/>
          </p:cNvPicPr>
          <p:nvPr/>
        </p:nvPicPr>
        <p:blipFill>
          <a:blip r:embed="rId1"/>
          <a:srcRect l="3421" r="3421" b="54201"/>
          <a:stretch>
            <a:fillRect/>
          </a:stretch>
        </p:blipFill>
        <p:spPr>
          <a:xfrm>
            <a:off x="152400" y="3402013"/>
            <a:ext cx="5414963" cy="2879725"/>
          </a:xfrm>
          <a:prstGeom prst="rect">
            <a:avLst/>
          </a:prstGeom>
          <a:noFill/>
          <a:ln w="9525">
            <a:noFill/>
          </a:ln>
        </p:spPr>
      </p:pic>
      <p:pic>
        <p:nvPicPr>
          <p:cNvPr id="20486" name="图片 2"/>
          <p:cNvPicPr>
            <a:picLocks noChangeAspect="1"/>
          </p:cNvPicPr>
          <p:nvPr/>
        </p:nvPicPr>
        <p:blipFill>
          <a:blip r:embed="rId2"/>
          <a:stretch>
            <a:fillRect/>
          </a:stretch>
        </p:blipFill>
        <p:spPr>
          <a:xfrm>
            <a:off x="5626100" y="4138613"/>
            <a:ext cx="3419475" cy="1558925"/>
          </a:xfrm>
          <a:prstGeom prst="rect">
            <a:avLst/>
          </a:prstGeom>
          <a:noFill/>
          <a:ln w="9525">
            <a:noFill/>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1507" name="Text Box 2"/>
          <p:cNvSpPr txBox="1"/>
          <p:nvPr/>
        </p:nvSpPr>
        <p:spPr>
          <a:xfrm>
            <a:off x="773113" y="2081213"/>
            <a:ext cx="3097212" cy="4227512"/>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800" b="1" dirty="0">
                <a:solidFill>
                  <a:srgbClr val="FF0000"/>
                </a:solidFill>
                <a:latin typeface="黑体" panose="02010609060101010101" pitchFamily="49" charset="-122"/>
                <a:ea typeface="黑体" panose="02010609060101010101" pitchFamily="49" charset="-122"/>
              </a:rPr>
              <a:t>    透镜状：</a:t>
            </a:r>
            <a:r>
              <a:rPr lang="zh-CN" altLang="en-US" sz="2800" b="1" dirty="0">
                <a:solidFill>
                  <a:srgbClr val="0000FF"/>
                </a:solidFill>
                <a:latin typeface="黑体" panose="02010609060101010101" pitchFamily="49" charset="-122"/>
                <a:ea typeface="黑体" panose="02010609060101010101" pitchFamily="49" charset="-122"/>
              </a:rPr>
              <a:t>特点是</a:t>
            </a:r>
            <a:r>
              <a:rPr lang="zh-CN" altLang="en-US" sz="2800" b="1" dirty="0">
                <a:solidFill>
                  <a:srgbClr val="FF00FF"/>
                </a:solidFill>
                <a:latin typeface="黑体" panose="02010609060101010101" pitchFamily="49" charset="-122"/>
                <a:ea typeface="黑体" panose="02010609060101010101" pitchFamily="49" charset="-122"/>
              </a:rPr>
              <a:t>中部厚度大，向二侧尖灭，外形呈透镜体</a:t>
            </a:r>
            <a:r>
              <a:rPr lang="zh-CN" altLang="en-US" sz="2800" b="1" dirty="0">
                <a:solidFill>
                  <a:srgbClr val="0000FF"/>
                </a:solidFill>
                <a:latin typeface="黑体" panose="02010609060101010101" pitchFamily="49" charset="-122"/>
                <a:ea typeface="黑体" panose="02010609060101010101" pitchFamily="49" charset="-122"/>
              </a:rPr>
              <a:t>。一般出现在</a:t>
            </a:r>
            <a:r>
              <a:rPr lang="zh-CN" altLang="en-US" sz="2800" b="1" dirty="0">
                <a:solidFill>
                  <a:srgbClr val="FF00FF"/>
                </a:solidFill>
                <a:latin typeface="黑体" panose="02010609060101010101" pitchFamily="49" charset="-122"/>
                <a:ea typeface="黑体" panose="02010609060101010101" pitchFamily="49" charset="-122"/>
              </a:rPr>
              <a:t>古河床沿岸砂坝处</a:t>
            </a:r>
            <a:r>
              <a:rPr lang="zh-CN" altLang="en-US" sz="2800" b="1" dirty="0">
                <a:solidFill>
                  <a:srgbClr val="0000FF"/>
                </a:solidFill>
                <a:latin typeface="黑体" panose="02010609060101010101" pitchFamily="49" charset="-122"/>
                <a:ea typeface="黑体" panose="02010609060101010101" pitchFamily="49" charset="-122"/>
              </a:rPr>
              <a:t>，有时在</a:t>
            </a:r>
            <a:r>
              <a:rPr lang="zh-CN" altLang="en-US" sz="2800" b="1" dirty="0">
                <a:solidFill>
                  <a:srgbClr val="FF00FF"/>
                </a:solidFill>
                <a:latin typeface="黑体" panose="02010609060101010101" pitchFamily="49" charset="-122"/>
                <a:ea typeface="黑体" panose="02010609060101010101" pitchFamily="49" charset="-122"/>
              </a:rPr>
              <a:t>沉积斜坡</a:t>
            </a:r>
            <a:r>
              <a:rPr lang="zh-CN" altLang="en-US" sz="2800" b="1" dirty="0">
                <a:solidFill>
                  <a:srgbClr val="0000FF"/>
                </a:solidFill>
                <a:latin typeface="黑体" panose="02010609060101010101" pitchFamily="49" charset="-122"/>
                <a:ea typeface="黑体" panose="02010609060101010101" pitchFamily="49" charset="-122"/>
              </a:rPr>
              <a:t>上也可见到透镜体。 </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21508"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5</a:t>
            </a:r>
            <a:r>
              <a:rPr lang="zh-CN" altLang="en-US" sz="2400" b="1" dirty="0">
                <a:solidFill>
                  <a:srgbClr val="0000FF"/>
                </a:solidFill>
                <a:latin typeface="黑体" panose="02010609060101010101" pitchFamily="49" charset="-122"/>
                <a:ea typeface="黑体" panose="02010609060101010101" pitchFamily="49" charset="-122"/>
              </a:rPr>
              <a:t>）透镜状</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21509" name="图片 1"/>
          <p:cNvPicPr>
            <a:picLocks noChangeAspect="1"/>
          </p:cNvPicPr>
          <p:nvPr/>
        </p:nvPicPr>
        <p:blipFill>
          <a:blip r:embed="rId1"/>
          <a:stretch>
            <a:fillRect/>
          </a:stretch>
        </p:blipFill>
        <p:spPr>
          <a:xfrm>
            <a:off x="4491038" y="1989138"/>
            <a:ext cx="3825875" cy="4478337"/>
          </a:xfrm>
          <a:prstGeom prst="rect">
            <a:avLst/>
          </a:prstGeom>
          <a:noFill/>
          <a:ln w="9525">
            <a:noFill/>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2531" name="Text Box 2"/>
          <p:cNvSpPr txBox="1"/>
          <p:nvPr/>
        </p:nvSpPr>
        <p:spPr>
          <a:xfrm>
            <a:off x="298450" y="1898650"/>
            <a:ext cx="8564563" cy="1422400"/>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400" b="1" dirty="0">
                <a:solidFill>
                  <a:srgbClr val="FF0000"/>
                </a:solidFill>
                <a:latin typeface="黑体" panose="02010609060101010101" pitchFamily="49" charset="-122"/>
                <a:ea typeface="黑体" panose="02010609060101010101" pitchFamily="49" charset="-122"/>
              </a:rPr>
              <a:t>    丘形：</a:t>
            </a:r>
            <a:r>
              <a:rPr lang="zh-CN" altLang="en-US" sz="2400" b="1" dirty="0">
                <a:solidFill>
                  <a:srgbClr val="0000FF"/>
                </a:solidFill>
                <a:latin typeface="黑体" panose="02010609060101010101" pitchFamily="49" charset="-122"/>
                <a:ea typeface="黑体" panose="02010609060101010101" pitchFamily="49" charset="-122"/>
              </a:rPr>
              <a:t>其特点是</a:t>
            </a:r>
            <a:r>
              <a:rPr lang="zh-CN" altLang="en-US" sz="2400" b="1" dirty="0">
                <a:solidFill>
                  <a:srgbClr val="FF00FF"/>
                </a:solidFill>
                <a:latin typeface="黑体" panose="02010609060101010101" pitchFamily="49" charset="-122"/>
                <a:ea typeface="黑体" panose="02010609060101010101" pitchFamily="49" charset="-122"/>
              </a:rPr>
              <a:t>凸起或层状地层上隆，高出围岩</a:t>
            </a:r>
            <a:r>
              <a:rPr lang="zh-CN" altLang="en-US" sz="2400" b="1" dirty="0">
                <a:solidFill>
                  <a:srgbClr val="0000FF"/>
                </a:solidFill>
                <a:latin typeface="黑体" panose="02010609060101010101" pitchFamily="49" charset="-122"/>
                <a:ea typeface="黑体" panose="02010609060101010101" pitchFamily="49" charset="-122"/>
              </a:rPr>
              <a:t>。上覆地层上超于丘形之上，深海浊积扇、三角洲朵叶、滑塌块体；碳酸盐岩岩隆、火山锥等均能产生丘状外形。</a:t>
            </a:r>
            <a:endParaRPr lang="zh-CN" altLang="en-US" sz="2400" b="1" dirty="0">
              <a:solidFill>
                <a:srgbClr val="0000FF"/>
              </a:solidFill>
              <a:latin typeface="黑体" panose="02010609060101010101" pitchFamily="49" charset="-122"/>
              <a:ea typeface="黑体" panose="02010609060101010101" pitchFamily="49" charset="-122"/>
            </a:endParaRPr>
          </a:p>
        </p:txBody>
      </p:sp>
      <p:sp>
        <p:nvSpPr>
          <p:cNvPr id="22532"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6</a:t>
            </a:r>
            <a:r>
              <a:rPr lang="zh-CN" altLang="en-US" sz="2400" b="1" dirty="0">
                <a:solidFill>
                  <a:srgbClr val="0000FF"/>
                </a:solidFill>
                <a:latin typeface="黑体" panose="02010609060101010101" pitchFamily="49" charset="-122"/>
                <a:ea typeface="黑体" panose="02010609060101010101" pitchFamily="49" charset="-122"/>
              </a:rPr>
              <a:t>）丘形</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22533" name="图片 1"/>
          <p:cNvPicPr>
            <a:picLocks noChangeAspect="1"/>
          </p:cNvPicPr>
          <p:nvPr/>
        </p:nvPicPr>
        <p:blipFill>
          <a:blip r:embed="rId1"/>
          <a:stretch>
            <a:fillRect/>
          </a:stretch>
        </p:blipFill>
        <p:spPr>
          <a:xfrm>
            <a:off x="323850" y="3446463"/>
            <a:ext cx="4321175" cy="3236912"/>
          </a:xfrm>
          <a:prstGeom prst="rect">
            <a:avLst/>
          </a:prstGeom>
          <a:noFill/>
          <a:ln w="9525">
            <a:noFill/>
          </a:ln>
        </p:spPr>
      </p:pic>
      <p:pic>
        <p:nvPicPr>
          <p:cNvPr id="22534" name="图片 6"/>
          <p:cNvPicPr>
            <a:picLocks noChangeAspect="1"/>
          </p:cNvPicPr>
          <p:nvPr/>
        </p:nvPicPr>
        <p:blipFill>
          <a:blip r:embed="rId2"/>
          <a:srcRect l="8823"/>
          <a:stretch>
            <a:fillRect/>
          </a:stretch>
        </p:blipFill>
        <p:spPr>
          <a:xfrm>
            <a:off x="4787900" y="3446463"/>
            <a:ext cx="4083050" cy="3222625"/>
          </a:xfrm>
          <a:prstGeom prst="rect">
            <a:avLst/>
          </a:prstGeom>
          <a:noFill/>
          <a:ln w="9525">
            <a:noFill/>
          </a:ln>
        </p:spPr>
      </p:pic>
      <p:sp>
        <p:nvSpPr>
          <p:cNvPr id="22535" name="文本框 1"/>
          <p:cNvSpPr txBox="1"/>
          <p:nvPr/>
        </p:nvSpPr>
        <p:spPr>
          <a:xfrm>
            <a:off x="3132138" y="6245225"/>
            <a:ext cx="1511300" cy="400050"/>
          </a:xfrm>
          <a:prstGeom prst="rect">
            <a:avLst/>
          </a:prstGeom>
          <a:solidFill>
            <a:schemeClr val="bg1"/>
          </a:solidFill>
          <a:ln w="9525">
            <a:noFill/>
          </a:ln>
        </p:spPr>
        <p:txBody>
          <a:bodyPr anchor="t">
            <a:spAutoFit/>
          </a:bodyPr>
          <a:lstStyle/>
          <a:p>
            <a:pPr algn="ctr" eaLnBrk="0" hangingPunct="0"/>
            <a:r>
              <a:rPr lang="zh-CN" altLang="en-US" sz="2000" b="1" dirty="0">
                <a:solidFill>
                  <a:srgbClr val="0000FF"/>
                </a:solidFill>
                <a:latin typeface="黑体" panose="02010609060101010101" pitchFamily="49" charset="-122"/>
                <a:ea typeface="黑体" panose="02010609060101010101" pitchFamily="49" charset="-122"/>
              </a:rPr>
              <a:t>火山锥</a:t>
            </a:r>
            <a:endParaRPr lang="zh-CN" altLang="en-US" sz="20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4"/>
          <p:cNvSpPr txBox="1"/>
          <p:nvPr/>
        </p:nvSpPr>
        <p:spPr>
          <a:xfrm>
            <a:off x="1782128" y="1121093"/>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库车盆地典型地震剖面地震解释</a:t>
            </a:r>
            <a:endParaRPr lang="zh-CN" altLang="en-US" sz="1500" b="1" dirty="0" smtClean="0"/>
          </a:p>
        </p:txBody>
      </p:sp>
      <p:pic>
        <p:nvPicPr>
          <p:cNvPr id="2" name="图片 716806"/>
          <p:cNvPicPr>
            <a:picLocks noChangeAspect="1"/>
          </p:cNvPicPr>
          <p:nvPr/>
        </p:nvPicPr>
        <p:blipFill>
          <a:blip r:embed="rId1"/>
          <a:srcRect l="4619" t="29424" r="5000" b="27083"/>
          <a:stretch>
            <a:fillRect/>
          </a:stretch>
        </p:blipFill>
        <p:spPr>
          <a:xfrm>
            <a:off x="1325404" y="1486853"/>
            <a:ext cx="4243864" cy="1743075"/>
          </a:xfrm>
          <a:prstGeom prst="rect">
            <a:avLst/>
          </a:prstGeom>
          <a:noFill/>
          <a:ln w="9525">
            <a:noFill/>
          </a:ln>
        </p:spPr>
      </p:pic>
      <p:pic>
        <p:nvPicPr>
          <p:cNvPr id="3" name="图片 2"/>
          <p:cNvPicPr>
            <a:picLocks noChangeAspect="1"/>
          </p:cNvPicPr>
          <p:nvPr/>
        </p:nvPicPr>
        <p:blipFill>
          <a:blip r:embed="rId2"/>
          <a:stretch>
            <a:fillRect/>
          </a:stretch>
        </p:blipFill>
        <p:spPr>
          <a:xfrm>
            <a:off x="1193006" y="3304699"/>
            <a:ext cx="4508659" cy="2089309"/>
          </a:xfrm>
          <a:prstGeom prst="rect">
            <a:avLst/>
          </a:prstGeom>
        </p:spPr>
      </p:pic>
      <p:sp>
        <p:nvSpPr>
          <p:cNvPr id="4" name="文本框 3"/>
          <p:cNvSpPr txBox="1"/>
          <p:nvPr/>
        </p:nvSpPr>
        <p:spPr>
          <a:xfrm>
            <a:off x="6383655" y="1803559"/>
            <a:ext cx="1815465" cy="3207385"/>
          </a:xfrm>
          <a:prstGeom prst="rect">
            <a:avLst/>
          </a:prstGeom>
          <a:noFill/>
        </p:spPr>
        <p:txBody>
          <a:bodyPr wrap="square" rtlCol="0">
            <a:spAutoFit/>
          </a:bodyPr>
          <a:lstStyle/>
          <a:p>
            <a:r>
              <a:rPr lang="zh-CN" altLang="en-US" sz="1350"/>
              <a:t>库车盆地秋里塔格构造带主要发育盐相关构造样式</a:t>
            </a:r>
            <a:endParaRPr lang="zh-CN" altLang="en-US" sz="1350"/>
          </a:p>
          <a:p>
            <a:r>
              <a:rPr lang="zh-CN" altLang="en-US" sz="1350"/>
              <a:t>盐底辟主要为盐枕构造</a:t>
            </a:r>
            <a:endParaRPr lang="zh-CN" altLang="en-US" sz="1350"/>
          </a:p>
          <a:p>
            <a:r>
              <a:rPr lang="zh-CN" altLang="en-US" sz="1350"/>
              <a:t>盐下发育基底卷入构造</a:t>
            </a:r>
            <a:endParaRPr lang="zh-CN" altLang="en-US" sz="1350"/>
          </a:p>
          <a:p>
            <a:r>
              <a:rPr lang="zh-CN" altLang="en-US" sz="1350"/>
              <a:t>盐上发育有逆冲推覆构造，地层发生褶皱，甚至部分地层倒转</a:t>
            </a:r>
            <a:endParaRPr lang="zh-CN" altLang="en-US" sz="1350"/>
          </a:p>
          <a:p>
            <a:r>
              <a:rPr lang="zh-CN" altLang="en-US" sz="1350"/>
              <a:t>整体上盐上变形比盐下变形强烈，具有典型的受非能干岩层影响的分层构造变形特征</a:t>
            </a:r>
            <a:endParaRPr lang="zh-CN" altLang="en-US" sz="135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3555"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6</a:t>
            </a:r>
            <a:r>
              <a:rPr lang="zh-CN" altLang="en-US" sz="2400" b="1" dirty="0">
                <a:solidFill>
                  <a:srgbClr val="0000FF"/>
                </a:solidFill>
                <a:latin typeface="黑体" panose="02010609060101010101" pitchFamily="49" charset="-122"/>
                <a:ea typeface="黑体" panose="02010609060101010101" pitchFamily="49" charset="-122"/>
              </a:rPr>
              <a:t>）丘形</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23556" name="图片 1"/>
          <p:cNvPicPr>
            <a:picLocks noChangeAspect="1"/>
          </p:cNvPicPr>
          <p:nvPr/>
        </p:nvPicPr>
        <p:blipFill>
          <a:blip r:embed="rId1"/>
          <a:stretch>
            <a:fillRect/>
          </a:stretch>
        </p:blipFill>
        <p:spPr>
          <a:xfrm>
            <a:off x="107950" y="2708275"/>
            <a:ext cx="8975725" cy="2881313"/>
          </a:xfrm>
          <a:prstGeom prst="rect">
            <a:avLst/>
          </a:prstGeom>
          <a:noFill/>
          <a:ln w="9525">
            <a:no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4579" name="Text Box 2"/>
          <p:cNvSpPr txBox="1"/>
          <p:nvPr/>
        </p:nvSpPr>
        <p:spPr>
          <a:xfrm>
            <a:off x="298450" y="1898650"/>
            <a:ext cx="8564563" cy="1865313"/>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400" b="1" dirty="0">
                <a:solidFill>
                  <a:srgbClr val="FF0000"/>
                </a:solidFill>
                <a:latin typeface="黑体" panose="02010609060101010101" pitchFamily="49" charset="-122"/>
                <a:ea typeface="黑体" panose="02010609060101010101" pitchFamily="49" charset="-122"/>
              </a:rPr>
              <a:t>    充填型：</a:t>
            </a:r>
            <a:r>
              <a:rPr lang="zh-CN" altLang="en-US" sz="2400" b="1" dirty="0">
                <a:solidFill>
                  <a:srgbClr val="0000FF"/>
                </a:solidFill>
                <a:latin typeface="黑体" panose="02010609060101010101" pitchFamily="49" charset="-122"/>
                <a:ea typeface="黑体" panose="02010609060101010101" pitchFamily="49" charset="-122"/>
              </a:rPr>
              <a:t>它的判别标志是</a:t>
            </a:r>
            <a:r>
              <a:rPr lang="zh-CN" altLang="en-US" sz="2400" b="1" dirty="0">
                <a:solidFill>
                  <a:srgbClr val="FF00FF"/>
                </a:solidFill>
                <a:latin typeface="黑体" panose="02010609060101010101" pitchFamily="49" charset="-122"/>
                <a:ea typeface="黑体" panose="02010609060101010101" pitchFamily="49" charset="-122"/>
              </a:rPr>
              <a:t>下凹的底面</a:t>
            </a:r>
            <a:r>
              <a:rPr lang="zh-CN" altLang="en-US" sz="2400" b="1" dirty="0">
                <a:solidFill>
                  <a:srgbClr val="0000FF"/>
                </a:solidFill>
                <a:latin typeface="黑体" panose="02010609060101010101" pitchFamily="49" charset="-122"/>
                <a:ea typeface="黑体" panose="02010609060101010101" pitchFamily="49" charset="-122"/>
              </a:rPr>
              <a:t>，它反映了</a:t>
            </a:r>
            <a:r>
              <a:rPr lang="zh-CN" altLang="en-US" sz="2400" b="1" dirty="0">
                <a:solidFill>
                  <a:srgbClr val="FF00FF"/>
                </a:solidFill>
                <a:latin typeface="黑体" panose="02010609060101010101" pitchFamily="49" charset="-122"/>
                <a:ea typeface="黑体" panose="02010609060101010101" pitchFamily="49" charset="-122"/>
              </a:rPr>
              <a:t>冲刷一充填的构造或断层、构造弯曲、下部物质流失引起的局部沉降作用</a:t>
            </a:r>
            <a:r>
              <a:rPr lang="zh-CN" altLang="en-US" sz="2400" b="1" dirty="0">
                <a:solidFill>
                  <a:srgbClr val="0000FF"/>
                </a:solidFill>
                <a:latin typeface="黑体" panose="02010609060101010101" pitchFamily="49" charset="-122"/>
                <a:ea typeface="黑体" panose="02010609060101010101" pitchFamily="49" charset="-122"/>
              </a:rPr>
              <a:t>，根据外形的差别可划分为</a:t>
            </a:r>
            <a:r>
              <a:rPr lang="zh-CN" altLang="en-US" sz="2400" b="1" dirty="0">
                <a:solidFill>
                  <a:srgbClr val="FF00FF"/>
                </a:solidFill>
                <a:latin typeface="黑体" panose="02010609060101010101" pitchFamily="49" charset="-122"/>
                <a:ea typeface="黑体" panose="02010609060101010101" pitchFamily="49" charset="-122"/>
              </a:rPr>
              <a:t>河道充填、海槽充填、盆地充填和斜坡充填</a:t>
            </a:r>
            <a:r>
              <a:rPr lang="zh-CN" altLang="en-US" sz="2400" b="1" dirty="0">
                <a:solidFill>
                  <a:srgbClr val="0000FF"/>
                </a:solidFill>
                <a:latin typeface="黑体" panose="02010609060101010101" pitchFamily="49" charset="-122"/>
                <a:ea typeface="黑体" panose="02010609060101010101" pitchFamily="49" charset="-122"/>
              </a:rPr>
              <a:t>等。</a:t>
            </a:r>
            <a:endParaRPr lang="zh-CN" altLang="en-US" sz="2400" b="1" dirty="0">
              <a:solidFill>
                <a:srgbClr val="0000FF"/>
              </a:solidFill>
              <a:latin typeface="黑体" panose="02010609060101010101" pitchFamily="49" charset="-122"/>
              <a:ea typeface="黑体" panose="02010609060101010101" pitchFamily="49" charset="-122"/>
            </a:endParaRPr>
          </a:p>
        </p:txBody>
      </p:sp>
      <p:sp>
        <p:nvSpPr>
          <p:cNvPr id="24580"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7</a:t>
            </a:r>
            <a:r>
              <a:rPr lang="zh-CN" altLang="en-US" sz="2400" b="1" dirty="0">
                <a:solidFill>
                  <a:srgbClr val="0000FF"/>
                </a:solidFill>
                <a:latin typeface="黑体" panose="02010609060101010101" pitchFamily="49" charset="-122"/>
                <a:ea typeface="黑体" panose="02010609060101010101" pitchFamily="49" charset="-122"/>
              </a:rPr>
              <a:t>）充填型</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24581" name="图片 7"/>
          <p:cNvPicPr>
            <a:picLocks noChangeAspect="1"/>
          </p:cNvPicPr>
          <p:nvPr/>
        </p:nvPicPr>
        <p:blipFill>
          <a:blip r:embed="rId1"/>
          <a:stretch>
            <a:fillRect/>
          </a:stretch>
        </p:blipFill>
        <p:spPr>
          <a:xfrm>
            <a:off x="4962525" y="3897313"/>
            <a:ext cx="3840163" cy="2852737"/>
          </a:xfrm>
          <a:prstGeom prst="rect">
            <a:avLst/>
          </a:prstGeom>
          <a:noFill/>
          <a:ln w="9525">
            <a:noFill/>
          </a:ln>
        </p:spPr>
      </p:pic>
      <p:pic>
        <p:nvPicPr>
          <p:cNvPr id="24582" name="图片 1"/>
          <p:cNvPicPr>
            <a:picLocks noChangeAspect="1"/>
          </p:cNvPicPr>
          <p:nvPr/>
        </p:nvPicPr>
        <p:blipFill>
          <a:blip r:embed="rId2"/>
          <a:stretch>
            <a:fillRect/>
          </a:stretch>
        </p:blipFill>
        <p:spPr>
          <a:xfrm>
            <a:off x="317500" y="3878263"/>
            <a:ext cx="4321175" cy="2863850"/>
          </a:xfrm>
          <a:prstGeom prst="rect">
            <a:avLst/>
          </a:prstGeom>
          <a:noFill/>
          <a:ln w="9525">
            <a:no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5603"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7</a:t>
            </a:r>
            <a:r>
              <a:rPr lang="zh-CN" altLang="en-US" sz="2400" b="1" dirty="0">
                <a:solidFill>
                  <a:srgbClr val="0000FF"/>
                </a:solidFill>
                <a:latin typeface="黑体" panose="02010609060101010101" pitchFamily="49" charset="-122"/>
                <a:ea typeface="黑体" panose="02010609060101010101" pitchFamily="49" charset="-122"/>
              </a:rPr>
              <a:t>）充填型</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25604" name="图片 1"/>
          <p:cNvPicPr>
            <a:picLocks noChangeAspect="1"/>
          </p:cNvPicPr>
          <p:nvPr/>
        </p:nvPicPr>
        <p:blipFill>
          <a:blip r:embed="rId1"/>
          <a:stretch>
            <a:fillRect/>
          </a:stretch>
        </p:blipFill>
        <p:spPr>
          <a:xfrm>
            <a:off x="660400" y="1916113"/>
            <a:ext cx="7799388" cy="4913312"/>
          </a:xfrm>
          <a:prstGeom prst="rect">
            <a:avLst/>
          </a:prstGeom>
          <a:noFill/>
          <a:ln w="9525">
            <a:noFill/>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、外部几何形态</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6627" name="文本框 4"/>
          <p:cNvSpPr txBox="1"/>
          <p:nvPr/>
        </p:nvSpPr>
        <p:spPr>
          <a:xfrm>
            <a:off x="5795963" y="1289050"/>
            <a:ext cx="25923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7</a:t>
            </a:r>
            <a:r>
              <a:rPr lang="zh-CN" altLang="en-US" sz="2400" b="1" dirty="0">
                <a:solidFill>
                  <a:srgbClr val="0000FF"/>
                </a:solidFill>
                <a:latin typeface="黑体" panose="02010609060101010101" pitchFamily="49" charset="-122"/>
                <a:ea typeface="黑体" panose="02010609060101010101" pitchFamily="49" charset="-122"/>
              </a:rPr>
              <a:t>）充填型</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26628" name="图片 5"/>
          <p:cNvPicPr>
            <a:picLocks noChangeAspect="1"/>
          </p:cNvPicPr>
          <p:nvPr/>
        </p:nvPicPr>
        <p:blipFill>
          <a:blip r:embed="rId1"/>
          <a:stretch>
            <a:fillRect/>
          </a:stretch>
        </p:blipFill>
        <p:spPr>
          <a:xfrm>
            <a:off x="26988" y="908050"/>
            <a:ext cx="9107487" cy="5886450"/>
          </a:xfrm>
          <a:prstGeom prst="rect">
            <a:avLst/>
          </a:prstGeom>
          <a:noFill/>
          <a:ln w="9525">
            <a:noFill/>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矩形 4"/>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7651" name="矩形 1"/>
          <p:cNvSpPr/>
          <p:nvPr/>
        </p:nvSpPr>
        <p:spPr>
          <a:xfrm>
            <a:off x="539750" y="1908175"/>
            <a:ext cx="8135938" cy="2400300"/>
          </a:xfrm>
          <a:prstGeom prst="rect">
            <a:avLst/>
          </a:prstGeom>
          <a:noFill/>
          <a:ln w="9525">
            <a:noFill/>
          </a:ln>
        </p:spPr>
        <p:txBody>
          <a:bodyPr anchor="t">
            <a:spAutoFit/>
          </a:bodyPr>
          <a:lstStyle/>
          <a:p>
            <a:pPr eaLnBrk="0" hangingPunct="0">
              <a:lnSpc>
                <a:spcPct val="125000"/>
              </a:lnSpc>
              <a:spcBef>
                <a:spcPts val="600"/>
              </a:spcBef>
              <a:spcAft>
                <a:spcPts val="600"/>
              </a:spcAft>
            </a:pPr>
            <a:r>
              <a:rPr lang="zh-CN" altLang="en-US" sz="2400" b="1" dirty="0">
                <a:solidFill>
                  <a:srgbClr val="FF00FF"/>
                </a:solidFill>
                <a:latin typeface="黑体" panose="02010609060101010101" pitchFamily="49" charset="-122"/>
                <a:ea typeface="黑体" panose="02010609060101010101" pitchFamily="49" charset="-122"/>
              </a:rPr>
              <a:t>    内部反射结构</a:t>
            </a:r>
            <a:r>
              <a:rPr lang="zh-CN" altLang="en-US" sz="2400" b="1" dirty="0">
                <a:solidFill>
                  <a:srgbClr val="FF0000"/>
                </a:solidFill>
                <a:latin typeface="黑体" panose="02010609060101010101" pitchFamily="49" charset="-122"/>
                <a:ea typeface="黑体" panose="02010609060101010101" pitchFamily="49" charset="-122"/>
              </a:rPr>
              <a:t>指的是地震剖面上层序内部反射波之间的延伸情况及其相互关系</a:t>
            </a:r>
            <a:r>
              <a:rPr lang="zh-CN" altLang="en-US" sz="2400" b="1" dirty="0">
                <a:solidFill>
                  <a:srgbClr val="0000FF"/>
                </a:solidFill>
                <a:latin typeface="黑体" panose="02010609060101010101" pitchFamily="49" charset="-122"/>
                <a:ea typeface="黑体" panose="02010609060101010101" pitchFamily="49" charset="-122"/>
              </a:rPr>
              <a:t>。它们是鉴别沉积环境最重要的地震相标志。</a:t>
            </a:r>
            <a:r>
              <a:rPr lang="en-US" altLang="zh-CN" sz="2400" b="1" dirty="0">
                <a:solidFill>
                  <a:srgbClr val="0000FF"/>
                </a:solidFill>
                <a:latin typeface="黑体" panose="02010609060101010101" pitchFamily="49" charset="-122"/>
                <a:ea typeface="黑体" panose="02010609060101010101" pitchFamily="49" charset="-122"/>
              </a:rPr>
              <a:t>R</a:t>
            </a: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M</a:t>
            </a: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Mitchum</a:t>
            </a:r>
            <a:r>
              <a:rPr lang="zh-CN" altLang="en-US" sz="2400" b="1" dirty="0">
                <a:solidFill>
                  <a:srgbClr val="0000FF"/>
                </a:solidFill>
                <a:latin typeface="黑体" panose="02010609060101010101" pitchFamily="49" charset="-122"/>
                <a:ea typeface="黑体" panose="02010609060101010101" pitchFamily="49" charset="-122"/>
              </a:rPr>
              <a:t>等人 </a:t>
            </a:r>
            <a:r>
              <a:rPr lang="en-US" altLang="zh-CN" sz="2400" b="1" dirty="0">
                <a:solidFill>
                  <a:srgbClr val="0000FF"/>
                </a:solidFill>
                <a:latin typeface="黑体" panose="02010609060101010101" pitchFamily="49" charset="-122"/>
                <a:ea typeface="黑体" panose="02010609060101010101" pitchFamily="49" charset="-122"/>
              </a:rPr>
              <a:t>(1977) </a:t>
            </a:r>
            <a:r>
              <a:rPr lang="zh-CN" altLang="en-US" sz="2400" b="1" dirty="0">
                <a:solidFill>
                  <a:srgbClr val="0000FF"/>
                </a:solidFill>
                <a:latin typeface="黑体" panose="02010609060101010101" pitchFamily="49" charset="-122"/>
                <a:ea typeface="黑体" panose="02010609060101010101" pitchFamily="49" charset="-122"/>
              </a:rPr>
              <a:t>根据内部反射结构的形态划分为</a:t>
            </a:r>
            <a:r>
              <a:rPr lang="zh-CN" altLang="en-US" sz="2400" b="1" dirty="0">
                <a:solidFill>
                  <a:srgbClr val="FF00FF"/>
                </a:solidFill>
                <a:latin typeface="黑体" panose="02010609060101010101" pitchFamily="49" charset="-122"/>
                <a:ea typeface="黑体" panose="02010609060101010101" pitchFamily="49" charset="-122"/>
              </a:rPr>
              <a:t>平行与亚平行、发散、前积、波状</a:t>
            </a:r>
            <a:r>
              <a:rPr lang="en-US" altLang="zh-CN" sz="2400" b="1" dirty="0">
                <a:solidFill>
                  <a:srgbClr val="FF00FF"/>
                </a:solidFill>
                <a:latin typeface="黑体" panose="02010609060101010101" pitchFamily="49" charset="-122"/>
                <a:ea typeface="黑体" panose="02010609060101010101" pitchFamily="49" charset="-122"/>
              </a:rPr>
              <a:t>(</a:t>
            </a:r>
            <a:r>
              <a:rPr lang="zh-CN" altLang="en-US" sz="2400" b="1" dirty="0">
                <a:solidFill>
                  <a:srgbClr val="FF00FF"/>
                </a:solidFill>
                <a:latin typeface="黑体" panose="02010609060101010101" pitchFamily="49" charset="-122"/>
                <a:ea typeface="黑体" panose="02010609060101010101" pitchFamily="49" charset="-122"/>
              </a:rPr>
              <a:t>乱岗状</a:t>
            </a:r>
            <a:r>
              <a:rPr lang="en-US" altLang="zh-CN" sz="2400" b="1" dirty="0">
                <a:solidFill>
                  <a:srgbClr val="FF00FF"/>
                </a:solidFill>
                <a:latin typeface="黑体" panose="02010609060101010101" pitchFamily="49" charset="-122"/>
                <a:ea typeface="黑体" panose="02010609060101010101" pitchFamily="49" charset="-122"/>
              </a:rPr>
              <a:t>)</a:t>
            </a:r>
            <a:r>
              <a:rPr lang="zh-CN" altLang="en-US" sz="2400" b="1" dirty="0">
                <a:solidFill>
                  <a:srgbClr val="FF00FF"/>
                </a:solidFill>
                <a:latin typeface="黑体" panose="02010609060101010101" pitchFamily="49" charset="-122"/>
                <a:ea typeface="黑体" panose="02010609060101010101" pitchFamily="49" charset="-122"/>
              </a:rPr>
              <a:t>、杂乱反射结构以及无反射</a:t>
            </a:r>
            <a:r>
              <a:rPr lang="zh-CN" altLang="en-US" sz="2400" b="1" dirty="0">
                <a:solidFill>
                  <a:srgbClr val="0000FF"/>
                </a:solidFill>
                <a:latin typeface="黑体" panose="02010609060101010101" pitchFamily="49" charset="-122"/>
                <a:ea typeface="黑体" panose="02010609060101010101" pitchFamily="49" charset="-122"/>
              </a:rPr>
              <a:t>等。</a:t>
            </a:r>
            <a:endParaRPr lang="zh-CN" altLang="en-US" sz="2400" b="1" dirty="0">
              <a:solidFill>
                <a:srgbClr val="0000FF"/>
              </a:solidFill>
              <a:latin typeface="黑体" panose="02010609060101010101" pitchFamily="49" charset="-122"/>
              <a:ea typeface="黑体" panose="02010609060101010101" pitchFamily="49" charset="-122"/>
            </a:endParaRPr>
          </a:p>
        </p:txBody>
      </p:sp>
      <p:pic>
        <p:nvPicPr>
          <p:cNvPr id="27652" name="图片 3"/>
          <p:cNvPicPr>
            <a:picLocks noChangeAspect="1"/>
          </p:cNvPicPr>
          <p:nvPr/>
        </p:nvPicPr>
        <p:blipFill>
          <a:blip r:embed="rId1"/>
          <a:srcRect b="58511"/>
          <a:stretch>
            <a:fillRect/>
          </a:stretch>
        </p:blipFill>
        <p:spPr>
          <a:xfrm>
            <a:off x="574675" y="4418013"/>
            <a:ext cx="8066088" cy="2233612"/>
          </a:xfrm>
          <a:prstGeom prst="rect">
            <a:avLst/>
          </a:prstGeom>
          <a:noFill/>
          <a:ln w="9525">
            <a:noFill/>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29699" name="Text Box 2"/>
          <p:cNvSpPr txBox="1"/>
          <p:nvPr/>
        </p:nvSpPr>
        <p:spPr>
          <a:xfrm>
            <a:off x="260350" y="1916113"/>
            <a:ext cx="8569325" cy="1754187"/>
          </a:xfrm>
          <a:prstGeom prst="rect">
            <a:avLst/>
          </a:prstGeom>
          <a:solidFill>
            <a:srgbClr val="FFFFCC"/>
          </a:solidFill>
          <a:ln w="9525">
            <a:noFill/>
          </a:ln>
        </p:spPr>
        <p:txBody>
          <a:bodyPr anchor="t">
            <a:spAutoFit/>
          </a:bodyPr>
          <a:lstStyle/>
          <a:p>
            <a:pPr eaLnBrk="0" hangingPunct="0">
              <a:lnSpc>
                <a:spcPct val="15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    该反射结构以</a:t>
            </a:r>
            <a:r>
              <a:rPr lang="zh-CN" altLang="en-US" sz="2400" b="1" dirty="0">
                <a:solidFill>
                  <a:srgbClr val="FF00FF"/>
                </a:solidFill>
                <a:latin typeface="黑体" panose="02010609060101010101" pitchFamily="49" charset="-122"/>
                <a:ea typeface="黑体" panose="02010609060101010101" pitchFamily="49" charset="-122"/>
              </a:rPr>
              <a:t>反射层平行或微微起伏</a:t>
            </a:r>
            <a:r>
              <a:rPr lang="zh-CN" altLang="en-US" sz="2400" b="1" dirty="0">
                <a:solidFill>
                  <a:srgbClr val="0000FF"/>
                </a:solidFill>
                <a:latin typeface="黑体" panose="02010609060101010101" pitchFamily="49" charset="-122"/>
                <a:ea typeface="黑体" panose="02010609060101010101" pitchFamily="49" charset="-122"/>
              </a:rPr>
              <a:t>为其主要特征。它往往出现在</a:t>
            </a:r>
            <a:r>
              <a:rPr lang="zh-CN" altLang="en-US" sz="2400" b="1" dirty="0">
                <a:solidFill>
                  <a:srgbClr val="FF00FF"/>
                </a:solidFill>
                <a:latin typeface="黑体" panose="02010609060101010101" pitchFamily="49" charset="-122"/>
                <a:ea typeface="黑体" panose="02010609060101010101" pitchFamily="49" charset="-122"/>
              </a:rPr>
              <a:t>席状、席状披盖及充填型</a:t>
            </a:r>
            <a:r>
              <a:rPr lang="zh-CN" altLang="en-US" sz="2400" b="1" dirty="0">
                <a:solidFill>
                  <a:srgbClr val="0000FF"/>
                </a:solidFill>
                <a:latin typeface="黑体" panose="02010609060101010101" pitchFamily="49" charset="-122"/>
                <a:ea typeface="黑体" panose="02010609060101010101" pitchFamily="49" charset="-122"/>
              </a:rPr>
              <a:t>单元中。代表均匀沉降的陆架三角洲台地或稳定的盆地平原等背景上的匀速沉积作用</a:t>
            </a:r>
            <a:endParaRPr lang="zh-CN" altLang="en-US" sz="2400" b="1" dirty="0">
              <a:solidFill>
                <a:srgbClr val="0000FF"/>
              </a:solidFill>
              <a:latin typeface="黑体" panose="02010609060101010101" pitchFamily="49" charset="-122"/>
              <a:ea typeface="黑体" panose="02010609060101010101" pitchFamily="49" charset="-122"/>
            </a:endParaRPr>
          </a:p>
        </p:txBody>
      </p:sp>
      <p:sp>
        <p:nvSpPr>
          <p:cNvPr id="29700" name="文本框 4"/>
          <p:cNvSpPr txBox="1"/>
          <p:nvPr/>
        </p:nvSpPr>
        <p:spPr>
          <a:xfrm>
            <a:off x="4932363" y="1289050"/>
            <a:ext cx="38877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）平行与亚平行反射</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29701" name="Picture 2" descr="t3-7"/>
          <p:cNvPicPr>
            <a:picLocks noChangeAspect="1"/>
          </p:cNvPicPr>
          <p:nvPr/>
        </p:nvPicPr>
        <p:blipFill>
          <a:blip r:embed="rId1"/>
          <a:srcRect l="5244" t="1614" r="3581" b="57849"/>
          <a:stretch>
            <a:fillRect/>
          </a:stretch>
        </p:blipFill>
        <p:spPr>
          <a:xfrm>
            <a:off x="323850" y="3789363"/>
            <a:ext cx="8496300" cy="2524125"/>
          </a:xfrm>
          <a:prstGeom prst="rect">
            <a:avLst/>
          </a:prstGeom>
          <a:noFill/>
          <a:ln w="9525">
            <a:noFill/>
          </a:ln>
        </p:spPr>
      </p:pic>
      <p:sp>
        <p:nvSpPr>
          <p:cNvPr id="29702" name="文本框 9"/>
          <p:cNvSpPr txBox="1"/>
          <p:nvPr/>
        </p:nvSpPr>
        <p:spPr>
          <a:xfrm>
            <a:off x="788988" y="6373813"/>
            <a:ext cx="7662862" cy="368300"/>
          </a:xfrm>
          <a:prstGeom prst="rect">
            <a:avLst/>
          </a:prstGeom>
          <a:noFill/>
          <a:ln w="9525">
            <a:noFill/>
          </a:ln>
        </p:spPr>
        <p:txBody>
          <a:bodyPr anchor="t">
            <a:spAutoFit/>
          </a:bodyPr>
          <a:lstStyle/>
          <a:p>
            <a:pPr algn="ctr" eaLnBrk="0" hangingPunct="0"/>
            <a:r>
              <a:rPr lang="zh-CN" altLang="en-US" b="1" dirty="0">
                <a:solidFill>
                  <a:srgbClr val="0000FF"/>
                </a:solidFill>
                <a:latin typeface="黑体" panose="02010609060101010101" pitchFamily="49" charset="-122"/>
                <a:ea typeface="黑体" panose="02010609060101010101" pitchFamily="49" charset="-122"/>
              </a:rPr>
              <a:t>平行、亚平行反射结构地震剖面图</a:t>
            </a:r>
            <a:endParaRPr lang="zh-CN" altLang="en-US"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30723" name="文本框 4"/>
          <p:cNvSpPr txBox="1"/>
          <p:nvPr/>
        </p:nvSpPr>
        <p:spPr>
          <a:xfrm>
            <a:off x="4932363" y="1289050"/>
            <a:ext cx="38877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）平行与亚平行反射</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30724" name="文本框 9"/>
          <p:cNvSpPr txBox="1"/>
          <p:nvPr/>
        </p:nvSpPr>
        <p:spPr>
          <a:xfrm>
            <a:off x="788988" y="6300788"/>
            <a:ext cx="7662862" cy="368300"/>
          </a:xfrm>
          <a:prstGeom prst="rect">
            <a:avLst/>
          </a:prstGeom>
          <a:noFill/>
          <a:ln w="9525">
            <a:noFill/>
          </a:ln>
        </p:spPr>
        <p:txBody>
          <a:bodyPr anchor="t">
            <a:spAutoFit/>
          </a:bodyPr>
          <a:lstStyle/>
          <a:p>
            <a:pPr algn="ctr" eaLnBrk="0" hangingPunct="0"/>
            <a:r>
              <a:rPr lang="zh-CN" altLang="en-US" b="1" dirty="0">
                <a:solidFill>
                  <a:srgbClr val="0000FF"/>
                </a:solidFill>
                <a:latin typeface="黑体" panose="02010609060101010101" pitchFamily="49" charset="-122"/>
                <a:ea typeface="黑体" panose="02010609060101010101" pitchFamily="49" charset="-122"/>
              </a:rPr>
              <a:t>平行、亚平行反射结构地震剖面图</a:t>
            </a:r>
            <a:endParaRPr lang="zh-CN" altLang="en-US" b="1" dirty="0">
              <a:solidFill>
                <a:srgbClr val="0000FF"/>
              </a:solidFill>
              <a:latin typeface="黑体" panose="02010609060101010101" pitchFamily="49" charset="-122"/>
              <a:ea typeface="黑体" panose="02010609060101010101" pitchFamily="49" charset="-122"/>
            </a:endParaRPr>
          </a:p>
        </p:txBody>
      </p:sp>
      <p:pic>
        <p:nvPicPr>
          <p:cNvPr id="30725" name="图片 1"/>
          <p:cNvPicPr>
            <a:picLocks noChangeAspect="1"/>
          </p:cNvPicPr>
          <p:nvPr/>
        </p:nvPicPr>
        <p:blipFill>
          <a:blip r:embed="rId1"/>
          <a:stretch>
            <a:fillRect/>
          </a:stretch>
        </p:blipFill>
        <p:spPr>
          <a:xfrm>
            <a:off x="34925" y="2133600"/>
            <a:ext cx="9169400" cy="3975100"/>
          </a:xfrm>
          <a:prstGeom prst="rect">
            <a:avLst/>
          </a:prstGeom>
          <a:noFill/>
          <a:ln w="9525">
            <a:noFill/>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31747" name="Text Box 2"/>
          <p:cNvSpPr txBox="1"/>
          <p:nvPr/>
        </p:nvSpPr>
        <p:spPr>
          <a:xfrm>
            <a:off x="115888" y="2078038"/>
            <a:ext cx="3600450" cy="4230687"/>
          </a:xfrm>
          <a:prstGeom prst="rect">
            <a:avLst/>
          </a:prstGeom>
          <a:solidFill>
            <a:srgbClr val="FFFFCC"/>
          </a:solidFill>
          <a:ln w="9525">
            <a:noFill/>
          </a:ln>
        </p:spPr>
        <p:txBody>
          <a:bodyPr anchor="t">
            <a:spAutoFit/>
          </a:bodyPr>
          <a:lstStyle/>
          <a:p>
            <a:pPr marL="342900" indent="-342900" eaLnBrk="0" hangingPunct="0">
              <a:lnSpc>
                <a:spcPct val="120000"/>
              </a:lnSpc>
              <a:spcBef>
                <a:spcPts val="600"/>
              </a:spcBef>
              <a:buClr>
                <a:srgbClr val="FF00FF"/>
              </a:buClr>
              <a:buFont typeface="Wingdings" panose="05000000000000000000" pitchFamily="2" charset="2"/>
              <a:buChar char="Ø"/>
            </a:pPr>
            <a:r>
              <a:rPr lang="zh-CN" altLang="en-US" sz="2000" b="1" dirty="0">
                <a:solidFill>
                  <a:srgbClr val="0000FF"/>
                </a:solidFill>
                <a:latin typeface="黑体" panose="02010609060101010101" pitchFamily="49" charset="-122"/>
                <a:ea typeface="黑体" panose="02010609060101010101" pitchFamily="49" charset="-122"/>
              </a:rPr>
              <a:t>以</a:t>
            </a:r>
            <a:r>
              <a:rPr lang="zh-CN" altLang="en-US" sz="2000" b="1" dirty="0">
                <a:solidFill>
                  <a:srgbClr val="FF00FF"/>
                </a:solidFill>
                <a:latin typeface="黑体" panose="02010609060101010101" pitchFamily="49" charset="-122"/>
                <a:ea typeface="黑体" panose="02010609060101010101" pitchFamily="49" charset="-122"/>
              </a:rPr>
              <a:t>楔形单元</a:t>
            </a:r>
            <a:r>
              <a:rPr lang="zh-CN" altLang="en-US" sz="2000" b="1" dirty="0">
                <a:solidFill>
                  <a:srgbClr val="0000FF"/>
                </a:solidFill>
                <a:latin typeface="黑体" panose="02010609060101010101" pitchFamily="49" charset="-122"/>
                <a:ea typeface="黑体" panose="02010609060101010101" pitchFamily="49" charset="-122"/>
              </a:rPr>
              <a:t>为特征，其中的每个地层单元向盆地深部逐渐增厚，而在收敛方向，楔形体内部地震反射出现非系统性侧向终止现象。</a:t>
            </a:r>
            <a:endParaRPr lang="en-US" altLang="zh-CN" sz="2000" b="1" dirty="0">
              <a:solidFill>
                <a:srgbClr val="0000FF"/>
              </a:solidFill>
              <a:latin typeface="黑体" panose="02010609060101010101" pitchFamily="49" charset="-122"/>
              <a:ea typeface="黑体" panose="02010609060101010101" pitchFamily="49" charset="-122"/>
            </a:endParaRPr>
          </a:p>
          <a:p>
            <a:pPr marL="342900" indent="-342900" eaLnBrk="0" hangingPunct="0">
              <a:lnSpc>
                <a:spcPct val="120000"/>
              </a:lnSpc>
              <a:spcBef>
                <a:spcPts val="600"/>
              </a:spcBef>
              <a:buClr>
                <a:srgbClr val="FF00FF"/>
              </a:buClr>
              <a:buFont typeface="Wingdings" panose="05000000000000000000" pitchFamily="2" charset="2"/>
              <a:buChar char="Ø"/>
            </a:pPr>
            <a:r>
              <a:rPr lang="zh-CN" altLang="en-US" sz="2000" b="1" dirty="0">
                <a:solidFill>
                  <a:srgbClr val="0000FF"/>
                </a:solidFill>
                <a:latin typeface="黑体" panose="02010609060101010101" pitchFamily="49" charset="-122"/>
                <a:ea typeface="黑体" panose="02010609060101010101" pitchFamily="49" charset="-122"/>
              </a:rPr>
              <a:t>地质解释：发散结构意味着沉积速度上的侧向变化，或者沉积表面的逐步倾斜，</a:t>
            </a:r>
            <a:r>
              <a:rPr lang="zh-CN" altLang="en-US" sz="2000" b="1" dirty="0">
                <a:solidFill>
                  <a:srgbClr val="FF00FF"/>
                </a:solidFill>
                <a:latin typeface="黑体" panose="02010609060101010101" pitchFamily="49" charset="-122"/>
                <a:ea typeface="黑体" panose="02010609060101010101" pitchFamily="49" charset="-122"/>
              </a:rPr>
              <a:t>三角洲前缘砂岩和页岩反射层系向同期形成的同生断层方向有明显的发散现象</a:t>
            </a:r>
            <a:r>
              <a:rPr lang="zh-CN" altLang="en-US" sz="2000" b="1" dirty="0">
                <a:solidFill>
                  <a:srgbClr val="0000FF"/>
                </a:solidFill>
                <a:latin typeface="黑体" panose="02010609060101010101" pitchFamily="49" charset="-122"/>
                <a:ea typeface="黑体" panose="02010609060101010101" pitchFamily="49" charset="-122"/>
              </a:rPr>
              <a:t>。</a:t>
            </a:r>
            <a:endParaRPr lang="zh-CN" altLang="en-US" sz="2000" b="1" dirty="0">
              <a:solidFill>
                <a:srgbClr val="0000FF"/>
              </a:solidFill>
              <a:latin typeface="黑体" panose="02010609060101010101" pitchFamily="49" charset="-122"/>
              <a:ea typeface="黑体" panose="02010609060101010101" pitchFamily="49" charset="-122"/>
            </a:endParaRPr>
          </a:p>
        </p:txBody>
      </p:sp>
      <p:sp>
        <p:nvSpPr>
          <p:cNvPr id="31748" name="文本框 4"/>
          <p:cNvSpPr txBox="1"/>
          <p:nvPr/>
        </p:nvSpPr>
        <p:spPr>
          <a:xfrm>
            <a:off x="4932363" y="1289050"/>
            <a:ext cx="38877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2</a:t>
            </a:r>
            <a:r>
              <a:rPr lang="zh-CN" altLang="en-US" sz="2400" b="1" dirty="0">
                <a:solidFill>
                  <a:srgbClr val="0000FF"/>
                </a:solidFill>
                <a:latin typeface="黑体" panose="02010609060101010101" pitchFamily="49" charset="-122"/>
                <a:ea typeface="黑体" panose="02010609060101010101" pitchFamily="49" charset="-122"/>
              </a:rPr>
              <a:t>）发散反射结构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31749" name="Picture 2" descr="t3-7"/>
          <p:cNvPicPr>
            <a:picLocks noChangeAspect="1"/>
          </p:cNvPicPr>
          <p:nvPr/>
        </p:nvPicPr>
        <p:blipFill>
          <a:blip r:embed="rId1"/>
          <a:srcRect l="29329" t="58656" r="27664" b="12140"/>
          <a:stretch>
            <a:fillRect/>
          </a:stretch>
        </p:blipFill>
        <p:spPr>
          <a:xfrm>
            <a:off x="3833813" y="2073275"/>
            <a:ext cx="5176837" cy="2347913"/>
          </a:xfrm>
          <a:prstGeom prst="rect">
            <a:avLst/>
          </a:prstGeom>
          <a:noFill/>
          <a:ln w="9525">
            <a:noFill/>
          </a:ln>
        </p:spPr>
      </p:pic>
      <p:sp>
        <p:nvSpPr>
          <p:cNvPr id="31750" name="文本框 9"/>
          <p:cNvSpPr txBox="1"/>
          <p:nvPr/>
        </p:nvSpPr>
        <p:spPr>
          <a:xfrm>
            <a:off x="4787900" y="6327775"/>
            <a:ext cx="3382963" cy="400050"/>
          </a:xfrm>
          <a:prstGeom prst="rect">
            <a:avLst/>
          </a:prstGeom>
          <a:noFill/>
          <a:ln w="9525">
            <a:noFill/>
          </a:ln>
        </p:spPr>
        <p:txBody>
          <a:bodyPr anchor="t">
            <a:spAutoFit/>
          </a:bodyPr>
          <a:lstStyle/>
          <a:p>
            <a:pPr algn="ctr" eaLnBrk="0" hangingPunct="0"/>
            <a:r>
              <a:rPr lang="zh-CN" altLang="en-US" sz="2000" b="1" dirty="0">
                <a:solidFill>
                  <a:srgbClr val="0000FF"/>
                </a:solidFill>
                <a:latin typeface="黑体" panose="02010609060101010101" pitchFamily="49" charset="-122"/>
                <a:ea typeface="黑体" panose="02010609060101010101" pitchFamily="49" charset="-122"/>
              </a:rPr>
              <a:t>发散反射结构地震剖面图</a:t>
            </a:r>
            <a:endParaRPr lang="zh-CN" altLang="en-US" sz="2000" b="1" dirty="0">
              <a:solidFill>
                <a:srgbClr val="0000FF"/>
              </a:solidFill>
              <a:latin typeface="黑体" panose="02010609060101010101" pitchFamily="49" charset="-122"/>
              <a:ea typeface="黑体" panose="02010609060101010101" pitchFamily="49" charset="-122"/>
            </a:endParaRPr>
          </a:p>
        </p:txBody>
      </p:sp>
      <p:pic>
        <p:nvPicPr>
          <p:cNvPr id="31751" name="图片 1"/>
          <p:cNvPicPr>
            <a:picLocks noChangeAspect="1"/>
          </p:cNvPicPr>
          <p:nvPr/>
        </p:nvPicPr>
        <p:blipFill>
          <a:blip r:embed="rId2"/>
          <a:srcRect r="5978" b="50737"/>
          <a:stretch>
            <a:fillRect/>
          </a:stretch>
        </p:blipFill>
        <p:spPr>
          <a:xfrm>
            <a:off x="3833813" y="4449763"/>
            <a:ext cx="5176837" cy="1816100"/>
          </a:xfrm>
          <a:prstGeom prst="rect">
            <a:avLst/>
          </a:prstGeom>
          <a:noFill/>
          <a:ln w="9525">
            <a:noFill/>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32771" name="文本框 4"/>
          <p:cNvSpPr txBox="1"/>
          <p:nvPr/>
        </p:nvSpPr>
        <p:spPr>
          <a:xfrm>
            <a:off x="4932363" y="1289050"/>
            <a:ext cx="3887787"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2</a:t>
            </a:r>
            <a:r>
              <a:rPr lang="zh-CN" altLang="en-US" sz="2400" b="1" dirty="0">
                <a:solidFill>
                  <a:srgbClr val="0000FF"/>
                </a:solidFill>
                <a:latin typeface="黑体" panose="02010609060101010101" pitchFamily="49" charset="-122"/>
                <a:ea typeface="黑体" panose="02010609060101010101" pitchFamily="49" charset="-122"/>
              </a:rPr>
              <a:t>）发散反射结构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32772" name="图片 1"/>
          <p:cNvPicPr>
            <a:picLocks noChangeAspect="1"/>
          </p:cNvPicPr>
          <p:nvPr/>
        </p:nvPicPr>
        <p:blipFill>
          <a:blip r:embed="rId1"/>
          <a:stretch>
            <a:fillRect/>
          </a:stretch>
        </p:blipFill>
        <p:spPr>
          <a:xfrm>
            <a:off x="476250" y="1952625"/>
            <a:ext cx="8218488" cy="4343400"/>
          </a:xfrm>
          <a:prstGeom prst="rect">
            <a:avLst/>
          </a:prstGeom>
          <a:noFill/>
          <a:ln w="9525">
            <a:noFill/>
          </a:ln>
        </p:spPr>
      </p:pic>
      <p:sp>
        <p:nvSpPr>
          <p:cNvPr id="32773" name="文本框 9"/>
          <p:cNvSpPr txBox="1"/>
          <p:nvPr/>
        </p:nvSpPr>
        <p:spPr>
          <a:xfrm>
            <a:off x="3033713" y="6365875"/>
            <a:ext cx="3382962" cy="400050"/>
          </a:xfrm>
          <a:prstGeom prst="rect">
            <a:avLst/>
          </a:prstGeom>
          <a:noFill/>
          <a:ln w="9525">
            <a:noFill/>
          </a:ln>
        </p:spPr>
        <p:txBody>
          <a:bodyPr anchor="t">
            <a:spAutoFit/>
          </a:bodyPr>
          <a:lstStyle/>
          <a:p>
            <a:pPr algn="ctr" eaLnBrk="0" hangingPunct="0"/>
            <a:r>
              <a:rPr lang="zh-CN" altLang="en-US" sz="2000" b="1" dirty="0">
                <a:solidFill>
                  <a:srgbClr val="0000FF"/>
                </a:solidFill>
                <a:latin typeface="黑体" panose="02010609060101010101" pitchFamily="49" charset="-122"/>
                <a:ea typeface="黑体" panose="02010609060101010101" pitchFamily="49" charset="-122"/>
              </a:rPr>
              <a:t>发散反射结构地震剖面图</a:t>
            </a:r>
            <a:endParaRPr lang="zh-CN" altLang="en-US" sz="20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4"/>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34819" name="文本框 5"/>
          <p:cNvSpPr txBox="1"/>
          <p:nvPr/>
        </p:nvSpPr>
        <p:spPr>
          <a:xfrm>
            <a:off x="5364163" y="1289050"/>
            <a:ext cx="3095625" cy="504825"/>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3</a:t>
            </a:r>
            <a:r>
              <a:rPr lang="zh-CN" altLang="en-US" sz="2400" b="1" dirty="0">
                <a:solidFill>
                  <a:srgbClr val="0000FF"/>
                </a:solidFill>
                <a:latin typeface="黑体" panose="02010609060101010101" pitchFamily="49" charset="-122"/>
                <a:ea typeface="黑体" panose="02010609060101010101" pitchFamily="49" charset="-122"/>
              </a:rPr>
              <a:t>）前积反射结构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34820" name="Text Box 2"/>
          <p:cNvSpPr txBox="1"/>
          <p:nvPr/>
        </p:nvSpPr>
        <p:spPr>
          <a:xfrm>
            <a:off x="242888" y="1943100"/>
            <a:ext cx="8704262" cy="2309813"/>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    </a:t>
            </a:r>
            <a:r>
              <a:rPr lang="en-US" altLang="zh-CN" sz="2400" b="1" dirty="0">
                <a:solidFill>
                  <a:srgbClr val="FF0000"/>
                </a:solidFill>
                <a:latin typeface="黑体" panose="02010609060101010101" pitchFamily="49" charset="-122"/>
                <a:ea typeface="黑体" panose="02010609060101010101" pitchFamily="49" charset="-122"/>
              </a:rPr>
              <a:t>S</a:t>
            </a:r>
            <a:r>
              <a:rPr lang="zh-CN" altLang="en-US" sz="2400" b="1" dirty="0">
                <a:solidFill>
                  <a:srgbClr val="FF0000"/>
                </a:solidFill>
                <a:latin typeface="黑体" panose="02010609060101010101" pitchFamily="49" charset="-122"/>
                <a:ea typeface="黑体" panose="02010609060101010101" pitchFamily="49" charset="-122"/>
              </a:rPr>
              <a:t>型前积反射结构</a:t>
            </a:r>
            <a:r>
              <a:rPr lang="zh-CN" altLang="en-US" sz="2400" b="1" dirty="0">
                <a:solidFill>
                  <a:srgbClr val="0000FF"/>
                </a:solidFill>
                <a:latin typeface="黑体" panose="02010609060101010101" pitchFamily="49" charset="-122"/>
                <a:ea typeface="黑体" panose="02010609060101010101" pitchFamily="49" charset="-122"/>
              </a:rPr>
              <a:t>：一般具有</a:t>
            </a:r>
            <a:r>
              <a:rPr lang="zh-CN" altLang="en-US" sz="2400" b="1" dirty="0">
                <a:solidFill>
                  <a:srgbClr val="FF00FF"/>
                </a:solidFill>
                <a:latin typeface="黑体" panose="02010609060101010101" pitchFamily="49" charset="-122"/>
                <a:ea typeface="黑体" panose="02010609060101010101" pitchFamily="49" charset="-122"/>
              </a:rPr>
              <a:t>完整的顶积层、前积层和底积层</a:t>
            </a: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S</a:t>
            </a:r>
            <a:r>
              <a:rPr lang="zh-CN" altLang="en-US" sz="2400" b="1" dirty="0">
                <a:solidFill>
                  <a:srgbClr val="0000FF"/>
                </a:solidFill>
                <a:latin typeface="黑体" panose="02010609060101010101" pitchFamily="49" charset="-122"/>
                <a:ea typeface="黑体" panose="02010609060101010101" pitchFamily="49" charset="-122"/>
              </a:rPr>
              <a:t>型前积结构</a:t>
            </a:r>
            <a:r>
              <a:rPr lang="zh-CN" altLang="en-US" sz="2400" b="1" dirty="0">
                <a:solidFill>
                  <a:srgbClr val="FF00FF"/>
                </a:solidFill>
                <a:latin typeface="黑体" panose="02010609060101010101" pitchFamily="49" charset="-122"/>
                <a:ea typeface="黑体" panose="02010609060101010101" pitchFamily="49" charset="-122"/>
              </a:rPr>
              <a:t>连续性最好、振幅较强、周期向盆地方向则逐渐变窄</a:t>
            </a:r>
            <a:r>
              <a:rPr lang="zh-CN" altLang="en-US" sz="2400" b="1" dirty="0">
                <a:solidFill>
                  <a:srgbClr val="0000FF"/>
                </a:solidFill>
                <a:latin typeface="黑体" panose="02010609060101010101" pitchFamily="49" charset="-122"/>
                <a:ea typeface="黑体" panose="02010609060101010101" pitchFamily="49" charset="-122"/>
              </a:rPr>
              <a:t>。它代表一种</a:t>
            </a:r>
            <a:r>
              <a:rPr lang="zh-CN" altLang="en-US" sz="2400" b="1" dirty="0">
                <a:solidFill>
                  <a:srgbClr val="FF00FF"/>
                </a:solidFill>
                <a:latin typeface="黑体" panose="02010609060101010101" pitchFamily="49" charset="-122"/>
                <a:ea typeface="黑体" panose="02010609060101010101" pitchFamily="49" charset="-122"/>
              </a:rPr>
              <a:t>水流能量较低的三角洲沉积环境</a:t>
            </a:r>
            <a:r>
              <a:rPr lang="zh-CN" altLang="en-US" sz="2400" b="1" dirty="0">
                <a:solidFill>
                  <a:srgbClr val="0000FF"/>
                </a:solidFill>
                <a:latin typeface="黑体" panose="02010609060101010101" pitchFamily="49" charset="-122"/>
                <a:ea typeface="黑体" panose="02010609060101010101" pitchFamily="49" charset="-122"/>
              </a:rPr>
              <a:t>。该反射结构横向变化，向上倾方向呈</a:t>
            </a:r>
            <a:r>
              <a:rPr lang="en-US" altLang="zh-CN" sz="2400" b="1" dirty="0">
                <a:solidFill>
                  <a:srgbClr val="0000FF"/>
                </a:solidFill>
                <a:latin typeface="黑体" panose="02010609060101010101" pitchFamily="49" charset="-122"/>
                <a:ea typeface="黑体" panose="02010609060101010101" pitchFamily="49" charset="-122"/>
              </a:rPr>
              <a:t>S</a:t>
            </a:r>
            <a:r>
              <a:rPr lang="zh-CN" altLang="en-US" sz="2400" b="1" dirty="0">
                <a:solidFill>
                  <a:srgbClr val="0000FF"/>
                </a:solidFill>
                <a:latin typeface="黑体" panose="02010609060101010101" pitchFamily="49" charset="-122"/>
                <a:ea typeface="黑体" panose="02010609060101010101" pitchFamily="49" charset="-122"/>
              </a:rPr>
              <a:t>～斜交复合型结构，向下倾方向往往过渡为平行结构，倾角小于</a:t>
            </a: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a:t>
            </a:r>
            <a:endParaRPr lang="zh-CN" altLang="en-US" sz="2400" b="1" dirty="0">
              <a:solidFill>
                <a:srgbClr val="0000FF"/>
              </a:solidFill>
              <a:latin typeface="黑体" panose="02010609060101010101" pitchFamily="49" charset="-122"/>
              <a:ea typeface="黑体" panose="02010609060101010101" pitchFamily="49" charset="-122"/>
            </a:endParaRPr>
          </a:p>
        </p:txBody>
      </p:sp>
      <p:pic>
        <p:nvPicPr>
          <p:cNvPr id="34821" name="图片 1"/>
          <p:cNvPicPr>
            <a:picLocks noChangeAspect="1"/>
          </p:cNvPicPr>
          <p:nvPr/>
        </p:nvPicPr>
        <p:blipFill>
          <a:blip r:embed="rId1"/>
          <a:srcRect l="996" t="8470" r="2846" b="51143"/>
          <a:stretch>
            <a:fillRect/>
          </a:stretch>
        </p:blipFill>
        <p:spPr>
          <a:xfrm>
            <a:off x="242888" y="4437063"/>
            <a:ext cx="8704262" cy="2232025"/>
          </a:xfrm>
          <a:prstGeom prst="rect">
            <a:avLst/>
          </a:prstGeom>
          <a:noFill/>
          <a:ln w="9525">
            <a:noFill/>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4"/>
          <p:cNvSpPr txBox="1"/>
          <p:nvPr/>
        </p:nvSpPr>
        <p:spPr>
          <a:xfrm>
            <a:off x="2139791" y="1203008"/>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塔里木盆地典型地震剖面地震解释</a:t>
            </a:r>
            <a:endParaRPr lang="zh-CN" altLang="en-US" sz="1500" b="1" dirty="0" smtClean="0"/>
          </a:p>
        </p:txBody>
      </p:sp>
      <p:pic>
        <p:nvPicPr>
          <p:cNvPr id="2" name="图片 -2147482621" descr="TZQ-2001-SN448"/>
          <p:cNvPicPr>
            <a:picLocks noChangeAspect="1"/>
          </p:cNvPicPr>
          <p:nvPr>
            <p:custDataLst>
              <p:tags r:id="rId1"/>
            </p:custDataLst>
          </p:nvPr>
        </p:nvPicPr>
        <p:blipFill>
          <a:blip r:embed="rId2"/>
          <a:stretch>
            <a:fillRect/>
          </a:stretch>
        </p:blipFill>
        <p:spPr>
          <a:xfrm>
            <a:off x="1242060" y="1823561"/>
            <a:ext cx="4879181" cy="2639854"/>
          </a:xfrm>
          <a:prstGeom prst="rect">
            <a:avLst/>
          </a:prstGeom>
          <a:noFill/>
          <a:ln w="9525">
            <a:noFill/>
          </a:ln>
        </p:spPr>
      </p:pic>
      <p:sp>
        <p:nvSpPr>
          <p:cNvPr id="4" name="文本框 3"/>
          <p:cNvSpPr txBox="1"/>
          <p:nvPr/>
        </p:nvSpPr>
        <p:spPr>
          <a:xfrm>
            <a:off x="6383655" y="1803559"/>
            <a:ext cx="1815465" cy="2168525"/>
          </a:xfrm>
          <a:prstGeom prst="rect">
            <a:avLst/>
          </a:prstGeom>
          <a:noFill/>
        </p:spPr>
        <p:txBody>
          <a:bodyPr wrap="square" rtlCol="0">
            <a:spAutoFit/>
          </a:bodyPr>
          <a:p>
            <a:r>
              <a:rPr lang="zh-CN" altLang="en-US" sz="1350"/>
              <a:t>塔里木盆地塔中低凸起主要具有</a:t>
            </a:r>
            <a:r>
              <a:rPr lang="en-US" altLang="zh-CN" sz="1350"/>
              <a:t>“</a:t>
            </a:r>
            <a:r>
              <a:rPr lang="zh-CN" altLang="en-US" sz="1350"/>
              <a:t>阁楼式</a:t>
            </a:r>
            <a:r>
              <a:rPr lang="en-US" altLang="zh-CN" sz="1350"/>
              <a:t>”</a:t>
            </a:r>
            <a:r>
              <a:rPr lang="zh-CN" altLang="en-US" sz="1350"/>
              <a:t>三层变形特征</a:t>
            </a:r>
            <a:endParaRPr lang="zh-CN" altLang="en-US" sz="1350"/>
          </a:p>
          <a:p>
            <a:r>
              <a:rPr lang="zh-CN" altLang="en-US" sz="1350"/>
              <a:t>上部断裂活动较弱</a:t>
            </a:r>
            <a:endParaRPr lang="zh-CN" altLang="en-US" sz="1350"/>
          </a:p>
          <a:p>
            <a:r>
              <a:rPr lang="zh-CN" altLang="en-US" sz="1350"/>
              <a:t>中部主要发育逆冲断裂及其伴生褶皱，逆冲断裂在寒武系膏盐岩内滑脱</a:t>
            </a:r>
            <a:endParaRPr lang="zh-CN" altLang="en-US" sz="1350"/>
          </a:p>
          <a:p>
            <a:r>
              <a:rPr lang="zh-CN" altLang="en-US" sz="1350"/>
              <a:t>下部主要发育小型基底卷入式逆冲断裂</a:t>
            </a:r>
            <a:endParaRPr lang="zh-CN" altLang="en-US" sz="135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4"/>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35843" name="文本框 5"/>
          <p:cNvSpPr txBox="1"/>
          <p:nvPr/>
        </p:nvSpPr>
        <p:spPr>
          <a:xfrm>
            <a:off x="5364163" y="1289050"/>
            <a:ext cx="3095625" cy="504825"/>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3</a:t>
            </a:r>
            <a:r>
              <a:rPr lang="zh-CN" altLang="en-US" sz="2400" b="1" dirty="0">
                <a:solidFill>
                  <a:srgbClr val="0000FF"/>
                </a:solidFill>
                <a:latin typeface="黑体" panose="02010609060101010101" pitchFamily="49" charset="-122"/>
                <a:ea typeface="黑体" panose="02010609060101010101" pitchFamily="49" charset="-122"/>
              </a:rPr>
              <a:t>）前积反射结构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pic>
        <p:nvPicPr>
          <p:cNvPr id="35844" name="图片 1"/>
          <p:cNvPicPr>
            <a:picLocks noChangeAspect="1"/>
          </p:cNvPicPr>
          <p:nvPr/>
        </p:nvPicPr>
        <p:blipFill>
          <a:blip r:embed="rId1"/>
          <a:stretch>
            <a:fillRect/>
          </a:stretch>
        </p:blipFill>
        <p:spPr>
          <a:xfrm>
            <a:off x="603250" y="1971675"/>
            <a:ext cx="7920038" cy="4787900"/>
          </a:xfrm>
          <a:prstGeom prst="rect">
            <a:avLst/>
          </a:prstGeom>
          <a:noFill/>
          <a:ln w="9525">
            <a:noFill/>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本框 5"/>
          <p:cNvSpPr txBox="1"/>
          <p:nvPr/>
        </p:nvSpPr>
        <p:spPr>
          <a:xfrm>
            <a:off x="5364163" y="1289050"/>
            <a:ext cx="3095625" cy="504825"/>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3</a:t>
            </a:r>
            <a:r>
              <a:rPr lang="zh-CN" altLang="en-US" sz="2400" b="1" dirty="0">
                <a:solidFill>
                  <a:srgbClr val="0000FF"/>
                </a:solidFill>
                <a:latin typeface="黑体" panose="02010609060101010101" pitchFamily="49" charset="-122"/>
                <a:ea typeface="黑体" panose="02010609060101010101" pitchFamily="49" charset="-122"/>
              </a:rPr>
              <a:t>）前积反射结构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36867" name="Text Box 2"/>
          <p:cNvSpPr txBox="1"/>
          <p:nvPr/>
        </p:nvSpPr>
        <p:spPr>
          <a:xfrm>
            <a:off x="242888" y="1952625"/>
            <a:ext cx="8704262" cy="2124075"/>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200" b="1" dirty="0">
                <a:solidFill>
                  <a:srgbClr val="0000FF"/>
                </a:solidFill>
                <a:latin typeface="黑体" panose="02010609060101010101" pitchFamily="49" charset="-122"/>
                <a:ea typeface="黑体" panose="02010609060101010101" pitchFamily="49" charset="-122"/>
              </a:rPr>
              <a:t>    </a:t>
            </a:r>
            <a:r>
              <a:rPr lang="zh-CN" altLang="en-US" sz="2200" b="1" dirty="0">
                <a:solidFill>
                  <a:srgbClr val="FF0000"/>
                </a:solidFill>
                <a:latin typeface="黑体" panose="02010609060101010101" pitchFamily="49" charset="-122"/>
                <a:ea typeface="黑体" panose="02010609060101010101" pitchFamily="49" charset="-122"/>
              </a:rPr>
              <a:t>斜交型前积反射结构 </a:t>
            </a:r>
            <a:r>
              <a:rPr lang="en-US" altLang="zh-CN" sz="2200" b="1" dirty="0">
                <a:solidFill>
                  <a:srgbClr val="FF0000"/>
                </a:solidFill>
                <a:latin typeface="黑体" panose="02010609060101010101" pitchFamily="49" charset="-122"/>
                <a:ea typeface="黑体" panose="02010609060101010101" pitchFamily="49" charset="-122"/>
              </a:rPr>
              <a:t>(</a:t>
            </a:r>
            <a:r>
              <a:rPr lang="zh-CN" altLang="en-US" sz="2200" b="1" dirty="0">
                <a:solidFill>
                  <a:srgbClr val="FF0000"/>
                </a:solidFill>
                <a:latin typeface="黑体" panose="02010609060101010101" pitchFamily="49" charset="-122"/>
                <a:ea typeface="黑体" panose="02010609060101010101" pitchFamily="49" charset="-122"/>
              </a:rPr>
              <a:t>平行斜交型</a:t>
            </a:r>
            <a:r>
              <a:rPr lang="en-US" altLang="zh-CN" sz="2200" b="1" dirty="0">
                <a:solidFill>
                  <a:srgbClr val="FF0000"/>
                </a:solidFill>
                <a:latin typeface="黑体" panose="02010609060101010101" pitchFamily="49" charset="-122"/>
                <a:ea typeface="黑体" panose="02010609060101010101" pitchFamily="49" charset="-122"/>
              </a:rPr>
              <a:t>)</a:t>
            </a:r>
            <a:r>
              <a:rPr lang="zh-CN" altLang="en-US" sz="2200" b="1" dirty="0">
                <a:solidFill>
                  <a:srgbClr val="0000FF"/>
                </a:solidFill>
                <a:latin typeface="黑体" panose="02010609060101010101" pitchFamily="49" charset="-122"/>
                <a:ea typeface="黑体" panose="02010609060101010101" pitchFamily="49" charset="-122"/>
              </a:rPr>
              <a:t>：由很多相对倾斜而又互相平行的反射组成，其</a:t>
            </a:r>
            <a:r>
              <a:rPr lang="zh-CN" altLang="en-US" sz="2200" b="1" dirty="0">
                <a:solidFill>
                  <a:srgbClr val="FF00FF"/>
                </a:solidFill>
                <a:latin typeface="黑体" panose="02010609060101010101" pitchFamily="49" charset="-122"/>
                <a:ea typeface="黑体" panose="02010609060101010101" pitchFamily="49" charset="-122"/>
              </a:rPr>
              <a:t>上倾方向对上界面顶超或削蚀、下倾方向下超于下界面之上</a:t>
            </a:r>
            <a:r>
              <a:rPr lang="zh-CN" altLang="en-US" sz="2200" b="1" dirty="0">
                <a:solidFill>
                  <a:srgbClr val="0000FF"/>
                </a:solidFill>
                <a:latin typeface="黑体" panose="02010609060101010101" pitchFamily="49" charset="-122"/>
                <a:ea typeface="黑体" panose="02010609060101010101" pitchFamily="49" charset="-122"/>
              </a:rPr>
              <a:t>。前积层的视倾角最大可达</a:t>
            </a:r>
            <a:r>
              <a:rPr lang="en-US" altLang="zh-CN" sz="2200" b="1" dirty="0">
                <a:solidFill>
                  <a:srgbClr val="0000FF"/>
                </a:solidFill>
                <a:latin typeface="黑体" panose="02010609060101010101" pitchFamily="49" charset="-122"/>
                <a:ea typeface="黑体" panose="02010609060101010101" pitchFamily="49" charset="-122"/>
              </a:rPr>
              <a:t>10</a:t>
            </a:r>
            <a:r>
              <a:rPr lang="zh-CN" altLang="en-US" sz="2200" b="1" dirty="0">
                <a:solidFill>
                  <a:srgbClr val="0000FF"/>
                </a:solidFill>
                <a:latin typeface="黑体" panose="02010609060101010101" pitchFamily="49" charset="-122"/>
                <a:ea typeface="黑体" panose="02010609060101010101" pitchFamily="49" charset="-122"/>
              </a:rPr>
              <a:t>度。地震反射连续性较低，振幅较弱，周期窄，向盆地方向也窄。斜交型前积代表</a:t>
            </a:r>
            <a:r>
              <a:rPr lang="zh-CN" altLang="en-US" sz="2200" b="1" dirty="0">
                <a:solidFill>
                  <a:srgbClr val="FF00FF"/>
                </a:solidFill>
                <a:latin typeface="黑体" panose="02010609060101010101" pitchFamily="49" charset="-122"/>
                <a:ea typeface="黑体" panose="02010609060101010101" pitchFamily="49" charset="-122"/>
              </a:rPr>
              <a:t>沉积物供应速度快，水流能量大，改造作用较强的沉积条件</a:t>
            </a:r>
            <a:r>
              <a:rPr lang="zh-CN" altLang="en-US" sz="2200" b="1" dirty="0">
                <a:solidFill>
                  <a:srgbClr val="0000FF"/>
                </a:solidFill>
                <a:latin typeface="黑体" panose="02010609060101010101" pitchFamily="49" charset="-122"/>
                <a:ea typeface="黑体" panose="02010609060101010101" pitchFamily="49" charset="-122"/>
              </a:rPr>
              <a:t>。</a:t>
            </a:r>
            <a:endParaRPr lang="zh-CN" altLang="en-US" sz="2200" b="1" dirty="0">
              <a:solidFill>
                <a:srgbClr val="0000FF"/>
              </a:solidFill>
              <a:latin typeface="黑体" panose="02010609060101010101" pitchFamily="49" charset="-122"/>
              <a:ea typeface="黑体" panose="02010609060101010101" pitchFamily="49" charset="-122"/>
            </a:endParaRPr>
          </a:p>
        </p:txBody>
      </p:sp>
      <p:sp>
        <p:nvSpPr>
          <p:cNvPr id="36868" name="矩形 4"/>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pic>
        <p:nvPicPr>
          <p:cNvPr id="36869" name="Picture 3" descr="3-斜交构型-oblique"/>
          <p:cNvPicPr>
            <a:picLocks noChangeAspect="1"/>
          </p:cNvPicPr>
          <p:nvPr/>
        </p:nvPicPr>
        <p:blipFill>
          <a:blip r:embed="rId1"/>
          <a:srcRect t="12115" r="1727" b="5501"/>
          <a:stretch>
            <a:fillRect/>
          </a:stretch>
        </p:blipFill>
        <p:spPr>
          <a:xfrm>
            <a:off x="242888" y="4149725"/>
            <a:ext cx="8704262" cy="2609850"/>
          </a:xfrm>
          <a:prstGeom prst="rect">
            <a:avLst/>
          </a:prstGeom>
          <a:noFill/>
          <a:ln w="9525">
            <a:noFill/>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4"/>
          <p:cNvGrpSpPr/>
          <p:nvPr/>
        </p:nvGrpSpPr>
        <p:grpSpPr>
          <a:xfrm>
            <a:off x="28575" y="66675"/>
            <a:ext cx="9077325" cy="6645275"/>
            <a:chOff x="18" y="42"/>
            <a:chExt cx="5718" cy="4186"/>
          </a:xfrm>
        </p:grpSpPr>
        <p:grpSp>
          <p:nvGrpSpPr>
            <p:cNvPr id="37890" name="Group 5"/>
            <p:cNvGrpSpPr/>
            <p:nvPr/>
          </p:nvGrpSpPr>
          <p:grpSpPr>
            <a:xfrm>
              <a:off x="18" y="42"/>
              <a:ext cx="5718" cy="4182"/>
              <a:chOff x="18" y="96"/>
              <a:chExt cx="5718" cy="4182"/>
            </a:xfrm>
          </p:grpSpPr>
          <p:pic>
            <p:nvPicPr>
              <p:cNvPr id="37891" name="Picture 6" descr="su1ljk"/>
              <p:cNvPicPr>
                <a:picLocks noChangeAspect="1"/>
              </p:cNvPicPr>
              <p:nvPr/>
            </p:nvPicPr>
            <p:blipFill>
              <a:blip r:embed="rId1"/>
              <a:srcRect l="2609" t="37021" r="2197" b="19339"/>
              <a:stretch>
                <a:fillRect/>
              </a:stretch>
            </p:blipFill>
            <p:spPr>
              <a:xfrm>
                <a:off x="18" y="288"/>
                <a:ext cx="5718" cy="1776"/>
              </a:xfrm>
              <a:prstGeom prst="rect">
                <a:avLst/>
              </a:prstGeom>
              <a:noFill/>
              <a:ln w="9525">
                <a:noFill/>
              </a:ln>
            </p:spPr>
          </p:pic>
          <p:pic>
            <p:nvPicPr>
              <p:cNvPr id="37892" name="Picture 7" descr="su1lj"/>
              <p:cNvPicPr>
                <a:picLocks noChangeAspect="1"/>
              </p:cNvPicPr>
              <p:nvPr/>
            </p:nvPicPr>
            <p:blipFill>
              <a:blip r:embed="rId2"/>
              <a:srcRect l="2580" t="36676" r="1935" b="21846"/>
              <a:stretch>
                <a:fillRect/>
              </a:stretch>
            </p:blipFill>
            <p:spPr>
              <a:xfrm>
                <a:off x="30" y="2352"/>
                <a:ext cx="5694" cy="1926"/>
              </a:xfrm>
              <a:prstGeom prst="rect">
                <a:avLst/>
              </a:prstGeom>
              <a:noFill/>
              <a:ln w="9525">
                <a:noFill/>
              </a:ln>
            </p:spPr>
          </p:pic>
          <p:pic>
            <p:nvPicPr>
              <p:cNvPr id="37893" name="Picture 8" descr="su1lj"/>
              <p:cNvPicPr>
                <a:picLocks noChangeAspect="1"/>
              </p:cNvPicPr>
              <p:nvPr/>
            </p:nvPicPr>
            <p:blipFill>
              <a:blip r:embed="rId2"/>
              <a:srcRect l="2580" t="11151" r="1935" b="83031"/>
              <a:stretch>
                <a:fillRect/>
              </a:stretch>
            </p:blipFill>
            <p:spPr>
              <a:xfrm>
                <a:off x="30" y="2166"/>
                <a:ext cx="5694" cy="186"/>
              </a:xfrm>
              <a:prstGeom prst="rect">
                <a:avLst/>
              </a:prstGeom>
              <a:noFill/>
              <a:ln w="9525">
                <a:noFill/>
              </a:ln>
            </p:spPr>
          </p:pic>
          <p:pic>
            <p:nvPicPr>
              <p:cNvPr id="37894" name="Picture 9" descr="su1ljk"/>
              <p:cNvPicPr>
                <a:picLocks noChangeAspect="1"/>
              </p:cNvPicPr>
              <p:nvPr/>
            </p:nvPicPr>
            <p:blipFill>
              <a:blip r:embed="rId1"/>
              <a:srcRect l="2609" t="11168" r="2197" b="82214"/>
              <a:stretch>
                <a:fillRect/>
              </a:stretch>
            </p:blipFill>
            <p:spPr>
              <a:xfrm>
                <a:off x="18" y="96"/>
                <a:ext cx="5718" cy="192"/>
              </a:xfrm>
              <a:prstGeom prst="rect">
                <a:avLst/>
              </a:prstGeom>
              <a:noFill/>
              <a:ln w="9525">
                <a:noFill/>
              </a:ln>
            </p:spPr>
          </p:pic>
          <p:sp>
            <p:nvSpPr>
              <p:cNvPr id="37895" name="Text Box 10"/>
              <p:cNvSpPr txBox="1"/>
              <p:nvPr/>
            </p:nvSpPr>
            <p:spPr>
              <a:xfrm>
                <a:off x="1806" y="2298"/>
                <a:ext cx="240" cy="119"/>
              </a:xfrm>
              <a:prstGeom prst="rect">
                <a:avLst/>
              </a:prstGeom>
              <a:solidFill>
                <a:srgbClr val="EEF5A9"/>
              </a:solidFill>
              <a:ln w="9525">
                <a:noFill/>
              </a:ln>
            </p:spPr>
            <p:txBody>
              <a:bodyPr lIns="3600" tIns="3600" rIns="3600" bIns="3600" anchor="t">
                <a:spAutoFit/>
              </a:bodyPr>
              <a:lstStyle/>
              <a:p>
                <a:pPr>
                  <a:spcBef>
                    <a:spcPct val="50000"/>
                  </a:spcBef>
                </a:pPr>
                <a:r>
                  <a:rPr lang="en-US" altLang="zh-CN" sz="1200" dirty="0">
                    <a:latin typeface="黑体" panose="02010609060101010101" pitchFamily="49" charset="-122"/>
                    <a:ea typeface="黑体" panose="02010609060101010101" pitchFamily="49" charset="-122"/>
                  </a:rPr>
                  <a:t>su33</a:t>
                </a:r>
                <a:endParaRPr lang="en-US" altLang="zh-CN" sz="1200" dirty="0">
                  <a:latin typeface="黑体" panose="02010609060101010101" pitchFamily="49" charset="-122"/>
                  <a:ea typeface="黑体" panose="02010609060101010101" pitchFamily="49" charset="-122"/>
                </a:endParaRPr>
              </a:p>
            </p:txBody>
          </p:sp>
          <p:sp>
            <p:nvSpPr>
              <p:cNvPr id="37896" name="Text Box 11"/>
              <p:cNvSpPr txBox="1"/>
              <p:nvPr/>
            </p:nvSpPr>
            <p:spPr>
              <a:xfrm>
                <a:off x="2400" y="2304"/>
                <a:ext cx="240" cy="119"/>
              </a:xfrm>
              <a:prstGeom prst="rect">
                <a:avLst/>
              </a:prstGeom>
              <a:solidFill>
                <a:srgbClr val="EEF5A9"/>
              </a:solidFill>
              <a:ln w="9525">
                <a:noFill/>
              </a:ln>
            </p:spPr>
            <p:txBody>
              <a:bodyPr lIns="3600" tIns="3600" rIns="3600" bIns="3600" anchor="t">
                <a:spAutoFit/>
              </a:bodyPr>
              <a:lstStyle/>
              <a:p>
                <a:pPr>
                  <a:spcBef>
                    <a:spcPct val="50000"/>
                  </a:spcBef>
                </a:pPr>
                <a:r>
                  <a:rPr lang="en-US" altLang="zh-CN" sz="1200" dirty="0">
                    <a:latin typeface="黑体" panose="02010609060101010101" pitchFamily="49" charset="-122"/>
                    <a:ea typeface="黑体" panose="02010609060101010101" pitchFamily="49" charset="-122"/>
                  </a:rPr>
                  <a:t>su15</a:t>
                </a:r>
                <a:endParaRPr lang="en-US" altLang="zh-CN" sz="1200" dirty="0">
                  <a:latin typeface="黑体" panose="02010609060101010101" pitchFamily="49" charset="-122"/>
                  <a:ea typeface="黑体" panose="02010609060101010101" pitchFamily="49" charset="-122"/>
                </a:endParaRPr>
              </a:p>
            </p:txBody>
          </p:sp>
          <p:sp>
            <p:nvSpPr>
              <p:cNvPr id="37897" name="Text Box 12"/>
              <p:cNvSpPr txBox="1"/>
              <p:nvPr/>
            </p:nvSpPr>
            <p:spPr>
              <a:xfrm>
                <a:off x="3018" y="2304"/>
                <a:ext cx="174" cy="119"/>
              </a:xfrm>
              <a:prstGeom prst="rect">
                <a:avLst/>
              </a:prstGeom>
              <a:solidFill>
                <a:srgbClr val="EEF5A9"/>
              </a:solidFill>
              <a:ln w="9525">
                <a:noFill/>
              </a:ln>
            </p:spPr>
            <p:txBody>
              <a:bodyPr lIns="3600" tIns="3600" rIns="3600" bIns="3600" anchor="t">
                <a:spAutoFit/>
              </a:bodyPr>
              <a:lstStyle/>
              <a:p>
                <a:pPr>
                  <a:spcBef>
                    <a:spcPct val="50000"/>
                  </a:spcBef>
                </a:pPr>
                <a:r>
                  <a:rPr lang="en-US" altLang="zh-CN" sz="1200" dirty="0">
                    <a:latin typeface="黑体" panose="02010609060101010101" pitchFamily="49" charset="-122"/>
                    <a:ea typeface="黑体" panose="02010609060101010101" pitchFamily="49" charset="-122"/>
                  </a:rPr>
                  <a:t>su1</a:t>
                </a:r>
                <a:endParaRPr lang="en-US" altLang="zh-CN" sz="1200" dirty="0">
                  <a:latin typeface="黑体" panose="02010609060101010101" pitchFamily="49" charset="-122"/>
                  <a:ea typeface="黑体" panose="02010609060101010101" pitchFamily="49" charset="-122"/>
                </a:endParaRPr>
              </a:p>
            </p:txBody>
          </p:sp>
          <p:sp>
            <p:nvSpPr>
              <p:cNvPr id="37898" name="Text Box 13"/>
              <p:cNvSpPr txBox="1"/>
              <p:nvPr/>
            </p:nvSpPr>
            <p:spPr>
              <a:xfrm>
                <a:off x="3558" y="2304"/>
                <a:ext cx="282" cy="119"/>
              </a:xfrm>
              <a:prstGeom prst="rect">
                <a:avLst/>
              </a:prstGeom>
              <a:solidFill>
                <a:srgbClr val="EEF5A9"/>
              </a:solidFill>
              <a:ln w="9525">
                <a:noFill/>
              </a:ln>
            </p:spPr>
            <p:txBody>
              <a:bodyPr lIns="3600" tIns="3600" rIns="3600" bIns="3600" anchor="t">
                <a:spAutoFit/>
              </a:bodyPr>
              <a:lstStyle/>
              <a:p>
                <a:pPr>
                  <a:spcBef>
                    <a:spcPct val="50000"/>
                  </a:spcBef>
                </a:pPr>
                <a:r>
                  <a:rPr lang="en-US" altLang="zh-CN" sz="1200" dirty="0">
                    <a:latin typeface="黑体" panose="02010609060101010101" pitchFamily="49" charset="-122"/>
                    <a:ea typeface="黑体" panose="02010609060101010101" pitchFamily="49" charset="-122"/>
                  </a:rPr>
                  <a:t>su102</a:t>
                </a:r>
                <a:endParaRPr lang="en-US" altLang="zh-CN" sz="1200" dirty="0">
                  <a:latin typeface="黑体" panose="02010609060101010101" pitchFamily="49" charset="-122"/>
                  <a:ea typeface="黑体" panose="02010609060101010101" pitchFamily="49" charset="-122"/>
                </a:endParaRPr>
              </a:p>
            </p:txBody>
          </p:sp>
          <p:sp>
            <p:nvSpPr>
              <p:cNvPr id="37899" name="Text Box 14"/>
              <p:cNvSpPr txBox="1"/>
              <p:nvPr/>
            </p:nvSpPr>
            <p:spPr>
              <a:xfrm>
                <a:off x="1806" y="210"/>
                <a:ext cx="240" cy="119"/>
              </a:xfrm>
              <a:prstGeom prst="rect">
                <a:avLst/>
              </a:prstGeom>
              <a:solidFill>
                <a:srgbClr val="EEF5A9"/>
              </a:solidFill>
              <a:ln w="9525">
                <a:noFill/>
              </a:ln>
            </p:spPr>
            <p:txBody>
              <a:bodyPr lIns="3600" tIns="3600" rIns="3600" bIns="3600" anchor="t">
                <a:spAutoFit/>
              </a:bodyPr>
              <a:lstStyle/>
              <a:p>
                <a:pPr>
                  <a:spcBef>
                    <a:spcPct val="50000"/>
                  </a:spcBef>
                </a:pPr>
                <a:r>
                  <a:rPr lang="en-US" altLang="zh-CN" sz="1200" dirty="0">
                    <a:latin typeface="黑体" panose="02010609060101010101" pitchFamily="49" charset="-122"/>
                    <a:ea typeface="黑体" panose="02010609060101010101" pitchFamily="49" charset="-122"/>
                  </a:rPr>
                  <a:t>su33</a:t>
                </a:r>
                <a:endParaRPr lang="en-US" altLang="zh-CN" sz="1200" dirty="0">
                  <a:latin typeface="黑体" panose="02010609060101010101" pitchFamily="49" charset="-122"/>
                  <a:ea typeface="黑体" panose="02010609060101010101" pitchFamily="49" charset="-122"/>
                </a:endParaRPr>
              </a:p>
            </p:txBody>
          </p:sp>
          <p:sp>
            <p:nvSpPr>
              <p:cNvPr id="37900" name="Text Box 15"/>
              <p:cNvSpPr txBox="1"/>
              <p:nvPr/>
            </p:nvSpPr>
            <p:spPr>
              <a:xfrm>
                <a:off x="2400" y="216"/>
                <a:ext cx="240" cy="119"/>
              </a:xfrm>
              <a:prstGeom prst="rect">
                <a:avLst/>
              </a:prstGeom>
              <a:solidFill>
                <a:srgbClr val="EEF5A9"/>
              </a:solidFill>
              <a:ln w="9525">
                <a:noFill/>
              </a:ln>
            </p:spPr>
            <p:txBody>
              <a:bodyPr lIns="3600" tIns="3600" rIns="3600" bIns="3600" anchor="t">
                <a:spAutoFit/>
              </a:bodyPr>
              <a:lstStyle/>
              <a:p>
                <a:pPr>
                  <a:spcBef>
                    <a:spcPct val="50000"/>
                  </a:spcBef>
                </a:pPr>
                <a:r>
                  <a:rPr lang="en-US" altLang="zh-CN" sz="1200" dirty="0">
                    <a:latin typeface="黑体" panose="02010609060101010101" pitchFamily="49" charset="-122"/>
                    <a:ea typeface="黑体" panose="02010609060101010101" pitchFamily="49" charset="-122"/>
                  </a:rPr>
                  <a:t>su15</a:t>
                </a:r>
                <a:endParaRPr lang="en-US" altLang="zh-CN" sz="1200" dirty="0">
                  <a:latin typeface="黑体" panose="02010609060101010101" pitchFamily="49" charset="-122"/>
                  <a:ea typeface="黑体" panose="02010609060101010101" pitchFamily="49" charset="-122"/>
                </a:endParaRPr>
              </a:p>
            </p:txBody>
          </p:sp>
          <p:sp>
            <p:nvSpPr>
              <p:cNvPr id="37901" name="Text Box 16"/>
              <p:cNvSpPr txBox="1"/>
              <p:nvPr/>
            </p:nvSpPr>
            <p:spPr>
              <a:xfrm>
                <a:off x="3018" y="216"/>
                <a:ext cx="174" cy="119"/>
              </a:xfrm>
              <a:prstGeom prst="rect">
                <a:avLst/>
              </a:prstGeom>
              <a:solidFill>
                <a:srgbClr val="EEF5A9"/>
              </a:solidFill>
              <a:ln w="9525">
                <a:noFill/>
              </a:ln>
            </p:spPr>
            <p:txBody>
              <a:bodyPr lIns="3600" tIns="3600" rIns="3600" bIns="3600" anchor="t">
                <a:spAutoFit/>
              </a:bodyPr>
              <a:lstStyle/>
              <a:p>
                <a:pPr>
                  <a:spcBef>
                    <a:spcPct val="50000"/>
                  </a:spcBef>
                </a:pPr>
                <a:r>
                  <a:rPr lang="en-US" altLang="zh-CN" sz="1200" dirty="0">
                    <a:latin typeface="黑体" panose="02010609060101010101" pitchFamily="49" charset="-122"/>
                    <a:ea typeface="黑体" panose="02010609060101010101" pitchFamily="49" charset="-122"/>
                  </a:rPr>
                  <a:t>su1</a:t>
                </a:r>
                <a:endParaRPr lang="en-US" altLang="zh-CN" sz="1200" dirty="0">
                  <a:latin typeface="黑体" panose="02010609060101010101" pitchFamily="49" charset="-122"/>
                  <a:ea typeface="黑体" panose="02010609060101010101" pitchFamily="49" charset="-122"/>
                </a:endParaRPr>
              </a:p>
            </p:txBody>
          </p:sp>
          <p:sp>
            <p:nvSpPr>
              <p:cNvPr id="37902" name="Text Box 17"/>
              <p:cNvSpPr txBox="1"/>
              <p:nvPr/>
            </p:nvSpPr>
            <p:spPr>
              <a:xfrm>
                <a:off x="3558" y="216"/>
                <a:ext cx="282" cy="119"/>
              </a:xfrm>
              <a:prstGeom prst="rect">
                <a:avLst/>
              </a:prstGeom>
              <a:solidFill>
                <a:srgbClr val="EEF5A9"/>
              </a:solidFill>
              <a:ln w="9525">
                <a:noFill/>
              </a:ln>
            </p:spPr>
            <p:txBody>
              <a:bodyPr lIns="3600" tIns="3600" rIns="3600" bIns="3600" anchor="t">
                <a:spAutoFit/>
              </a:bodyPr>
              <a:lstStyle/>
              <a:p>
                <a:pPr>
                  <a:spcBef>
                    <a:spcPct val="50000"/>
                  </a:spcBef>
                </a:pPr>
                <a:r>
                  <a:rPr lang="en-US" altLang="zh-CN" sz="1200" dirty="0">
                    <a:latin typeface="黑体" panose="02010609060101010101" pitchFamily="49" charset="-122"/>
                    <a:ea typeface="黑体" panose="02010609060101010101" pitchFamily="49" charset="-122"/>
                  </a:rPr>
                  <a:t>su102</a:t>
                </a:r>
                <a:endParaRPr lang="en-US" altLang="zh-CN" sz="1200" dirty="0">
                  <a:latin typeface="黑体" panose="02010609060101010101" pitchFamily="49" charset="-122"/>
                  <a:ea typeface="黑体" panose="02010609060101010101" pitchFamily="49" charset="-122"/>
                </a:endParaRPr>
              </a:p>
            </p:txBody>
          </p:sp>
        </p:grpSp>
        <p:pic>
          <p:nvPicPr>
            <p:cNvPr id="37903" name="Picture 18" descr="00"/>
            <p:cNvPicPr>
              <a:picLocks noChangeAspect="1"/>
            </p:cNvPicPr>
            <p:nvPr/>
          </p:nvPicPr>
          <p:blipFill>
            <a:blip r:embed="rId3"/>
            <a:stretch>
              <a:fillRect/>
            </a:stretch>
          </p:blipFill>
          <p:spPr>
            <a:xfrm>
              <a:off x="4968" y="3252"/>
              <a:ext cx="555" cy="976"/>
            </a:xfrm>
            <a:prstGeom prst="rect">
              <a:avLst/>
            </a:prstGeom>
            <a:noFill/>
            <a:ln w="9525">
              <a:noFill/>
            </a:ln>
          </p:spPr>
        </p:pic>
        <p:grpSp>
          <p:nvGrpSpPr>
            <p:cNvPr id="37904" name="Group 19"/>
            <p:cNvGrpSpPr/>
            <p:nvPr/>
          </p:nvGrpSpPr>
          <p:grpSpPr>
            <a:xfrm>
              <a:off x="1836" y="1040"/>
              <a:ext cx="3711" cy="976"/>
              <a:chOff x="1836" y="1040"/>
              <a:chExt cx="3711" cy="976"/>
            </a:xfrm>
          </p:grpSpPr>
          <p:pic>
            <p:nvPicPr>
              <p:cNvPr id="37905" name="Picture 20" descr="00"/>
              <p:cNvPicPr>
                <a:picLocks noChangeAspect="1"/>
              </p:cNvPicPr>
              <p:nvPr/>
            </p:nvPicPr>
            <p:blipFill>
              <a:blip r:embed="rId3"/>
              <a:stretch>
                <a:fillRect/>
              </a:stretch>
            </p:blipFill>
            <p:spPr>
              <a:xfrm>
                <a:off x="4992" y="1040"/>
                <a:ext cx="555" cy="976"/>
              </a:xfrm>
              <a:prstGeom prst="rect">
                <a:avLst/>
              </a:prstGeom>
              <a:noFill/>
              <a:ln w="9525">
                <a:noFill/>
              </a:ln>
            </p:spPr>
          </p:pic>
          <p:sp>
            <p:nvSpPr>
              <p:cNvPr id="37906" name="Line 21"/>
              <p:cNvSpPr/>
              <p:nvPr/>
            </p:nvSpPr>
            <p:spPr>
              <a:xfrm>
                <a:off x="3036" y="1368"/>
                <a:ext cx="144" cy="0"/>
              </a:xfrm>
              <a:prstGeom prst="line">
                <a:avLst/>
              </a:prstGeom>
              <a:ln w="31750" cap="flat" cmpd="sng">
                <a:solidFill>
                  <a:srgbClr val="FF0000"/>
                </a:solidFill>
                <a:prstDash val="solid"/>
                <a:round/>
                <a:headEnd type="none" w="med" len="med"/>
                <a:tailEnd type="none" w="med" len="med"/>
              </a:ln>
            </p:spPr>
          </p:sp>
          <p:sp>
            <p:nvSpPr>
              <p:cNvPr id="37907" name="Line 22"/>
              <p:cNvSpPr/>
              <p:nvPr/>
            </p:nvSpPr>
            <p:spPr>
              <a:xfrm>
                <a:off x="2424" y="1428"/>
                <a:ext cx="144" cy="0"/>
              </a:xfrm>
              <a:prstGeom prst="line">
                <a:avLst/>
              </a:prstGeom>
              <a:ln w="31750" cap="flat" cmpd="sng">
                <a:solidFill>
                  <a:srgbClr val="FF0000"/>
                </a:solidFill>
                <a:prstDash val="solid"/>
                <a:round/>
                <a:headEnd type="none" w="med" len="med"/>
                <a:tailEnd type="none" w="med" len="med"/>
              </a:ln>
            </p:spPr>
          </p:sp>
          <p:sp>
            <p:nvSpPr>
              <p:cNvPr id="37908" name="Line 23"/>
              <p:cNvSpPr/>
              <p:nvPr/>
            </p:nvSpPr>
            <p:spPr>
              <a:xfrm>
                <a:off x="3606" y="1434"/>
                <a:ext cx="144" cy="0"/>
              </a:xfrm>
              <a:prstGeom prst="line">
                <a:avLst/>
              </a:prstGeom>
              <a:ln w="31750" cap="flat" cmpd="sng">
                <a:solidFill>
                  <a:srgbClr val="FF0000"/>
                </a:solidFill>
                <a:prstDash val="solid"/>
                <a:round/>
                <a:headEnd type="none" w="med" len="med"/>
                <a:tailEnd type="none" w="med" len="med"/>
              </a:ln>
            </p:spPr>
          </p:sp>
          <p:sp>
            <p:nvSpPr>
              <p:cNvPr id="37909" name="Line 24"/>
              <p:cNvSpPr/>
              <p:nvPr/>
            </p:nvSpPr>
            <p:spPr>
              <a:xfrm>
                <a:off x="1836" y="1548"/>
                <a:ext cx="144" cy="0"/>
              </a:xfrm>
              <a:prstGeom prst="line">
                <a:avLst/>
              </a:prstGeom>
              <a:ln w="31750" cap="flat" cmpd="sng">
                <a:solidFill>
                  <a:srgbClr val="FF0000"/>
                </a:solidFill>
                <a:prstDash val="solid"/>
                <a:round/>
                <a:headEnd type="none" w="med" len="med"/>
                <a:tailEnd type="none" w="med" len="med"/>
              </a:ln>
            </p:spPr>
          </p:sp>
        </p:grpSp>
      </p:gr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矩形 4"/>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38915" name="文本框 5"/>
          <p:cNvSpPr txBox="1"/>
          <p:nvPr/>
        </p:nvSpPr>
        <p:spPr>
          <a:xfrm>
            <a:off x="5364163" y="1289050"/>
            <a:ext cx="3095625" cy="504825"/>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3</a:t>
            </a:r>
            <a:r>
              <a:rPr lang="zh-CN" altLang="en-US" sz="2400" b="1" dirty="0">
                <a:solidFill>
                  <a:srgbClr val="0000FF"/>
                </a:solidFill>
                <a:latin typeface="黑体" panose="02010609060101010101" pitchFamily="49" charset="-122"/>
                <a:ea typeface="黑体" panose="02010609060101010101" pitchFamily="49" charset="-122"/>
              </a:rPr>
              <a:t>）前积反射结构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38916" name="Text Box 2"/>
          <p:cNvSpPr txBox="1"/>
          <p:nvPr/>
        </p:nvSpPr>
        <p:spPr>
          <a:xfrm>
            <a:off x="242888" y="1944688"/>
            <a:ext cx="8704262" cy="1717675"/>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200" b="1" dirty="0">
                <a:solidFill>
                  <a:srgbClr val="0000FF"/>
                </a:solidFill>
                <a:latin typeface="黑体" panose="02010609060101010101" pitchFamily="49" charset="-122"/>
                <a:ea typeface="黑体" panose="02010609060101010101" pitchFamily="49" charset="-122"/>
              </a:rPr>
              <a:t>    </a:t>
            </a:r>
            <a:r>
              <a:rPr lang="zh-CN" altLang="en-US" sz="2200" b="1" dirty="0">
                <a:solidFill>
                  <a:srgbClr val="FF0000"/>
                </a:solidFill>
                <a:latin typeface="黑体" panose="02010609060101010101" pitchFamily="49" charset="-122"/>
                <a:ea typeface="黑体" panose="02010609060101010101" pitchFamily="49" charset="-122"/>
              </a:rPr>
              <a:t>叠瓦状前积反射结构</a:t>
            </a:r>
            <a:r>
              <a:rPr lang="zh-CN" altLang="en-US" sz="2200" b="1" dirty="0">
                <a:solidFill>
                  <a:srgbClr val="0000FF"/>
                </a:solidFill>
                <a:latin typeface="黑体" panose="02010609060101010101" pitchFamily="49" charset="-122"/>
                <a:ea typeface="黑体" panose="02010609060101010101" pitchFamily="49" charset="-122"/>
              </a:rPr>
              <a:t>：一种薄的前积地震模式。其特点是在二个平行的上下界面之间，有几组微微倾斜的互相平行的，不连续的反射层，每一组前积层沉积完之后，相继沉积后一组前积层。排列图形很像“叠瓦”而得名。该反射结构代表一种浅水环境下</a:t>
            </a:r>
            <a:r>
              <a:rPr lang="zh-CN" altLang="en-US" sz="2200" b="1" dirty="0">
                <a:solidFill>
                  <a:srgbClr val="FF00FF"/>
                </a:solidFill>
                <a:latin typeface="黑体" panose="02010609060101010101" pitchFamily="49" charset="-122"/>
                <a:ea typeface="黑体" panose="02010609060101010101" pitchFamily="49" charset="-122"/>
              </a:rPr>
              <a:t>短期强水流堆积</a:t>
            </a:r>
            <a:endParaRPr lang="zh-CN" altLang="en-US" sz="2200" b="1" dirty="0">
              <a:solidFill>
                <a:srgbClr val="FF00FF"/>
              </a:solidFill>
              <a:latin typeface="黑体" panose="02010609060101010101" pitchFamily="49" charset="-122"/>
              <a:ea typeface="黑体" panose="02010609060101010101" pitchFamily="49" charset="-122"/>
            </a:endParaRPr>
          </a:p>
        </p:txBody>
      </p:sp>
      <p:pic>
        <p:nvPicPr>
          <p:cNvPr id="38917" name="图片 1"/>
          <p:cNvPicPr>
            <a:picLocks noChangeAspect="1"/>
          </p:cNvPicPr>
          <p:nvPr/>
        </p:nvPicPr>
        <p:blipFill>
          <a:blip r:embed="rId1"/>
          <a:stretch>
            <a:fillRect/>
          </a:stretch>
        </p:blipFill>
        <p:spPr>
          <a:xfrm>
            <a:off x="4211638" y="3757613"/>
            <a:ext cx="4735512" cy="2465387"/>
          </a:xfrm>
          <a:prstGeom prst="rect">
            <a:avLst/>
          </a:prstGeom>
          <a:noFill/>
          <a:ln w="9525">
            <a:noFill/>
          </a:ln>
        </p:spPr>
      </p:pic>
      <p:pic>
        <p:nvPicPr>
          <p:cNvPr id="38918" name="图片 2"/>
          <p:cNvPicPr>
            <a:picLocks noChangeAspect="1"/>
          </p:cNvPicPr>
          <p:nvPr/>
        </p:nvPicPr>
        <p:blipFill>
          <a:blip r:embed="rId2"/>
          <a:stretch>
            <a:fillRect/>
          </a:stretch>
        </p:blipFill>
        <p:spPr>
          <a:xfrm>
            <a:off x="258763" y="3762375"/>
            <a:ext cx="3602037" cy="2460625"/>
          </a:xfrm>
          <a:prstGeom prst="rect">
            <a:avLst/>
          </a:prstGeom>
          <a:noFill/>
          <a:ln w="9525">
            <a:noFill/>
          </a:ln>
        </p:spPr>
      </p:pic>
      <p:sp>
        <p:nvSpPr>
          <p:cNvPr id="38919" name="文本框 8"/>
          <p:cNvSpPr txBox="1"/>
          <p:nvPr/>
        </p:nvSpPr>
        <p:spPr>
          <a:xfrm>
            <a:off x="2078038" y="6332538"/>
            <a:ext cx="4591050" cy="400050"/>
          </a:xfrm>
          <a:prstGeom prst="rect">
            <a:avLst/>
          </a:prstGeom>
          <a:noFill/>
          <a:ln w="9525">
            <a:noFill/>
          </a:ln>
        </p:spPr>
        <p:txBody>
          <a:bodyPr anchor="t">
            <a:spAutoFit/>
          </a:bodyPr>
          <a:lstStyle/>
          <a:p>
            <a:pPr algn="ctr" eaLnBrk="0" hangingPunct="0"/>
            <a:r>
              <a:rPr lang="zh-CN" altLang="en-US" sz="2000" b="1" dirty="0">
                <a:solidFill>
                  <a:srgbClr val="0000FF"/>
                </a:solidFill>
                <a:latin typeface="黑体" panose="02010609060101010101" pitchFamily="49" charset="-122"/>
                <a:ea typeface="黑体" panose="02010609060101010101" pitchFamily="49" charset="-122"/>
              </a:rPr>
              <a:t>叠瓦状前积反射结构地震剖面</a:t>
            </a:r>
            <a:endParaRPr lang="zh-CN" altLang="en-US" sz="20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40963" name="文本框 5"/>
          <p:cNvSpPr txBox="1"/>
          <p:nvPr/>
        </p:nvSpPr>
        <p:spPr>
          <a:xfrm>
            <a:off x="5364163" y="1289050"/>
            <a:ext cx="3095625"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4</a:t>
            </a:r>
            <a:r>
              <a:rPr lang="zh-CN" altLang="en-US" sz="2400" b="1" dirty="0">
                <a:solidFill>
                  <a:srgbClr val="0000FF"/>
                </a:solidFill>
                <a:latin typeface="黑体" panose="02010609060101010101" pitchFamily="49" charset="-122"/>
                <a:ea typeface="黑体" panose="02010609060101010101" pitchFamily="49" charset="-122"/>
              </a:rPr>
              <a:t>）杂乱反射结构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40964" name="矩形 1"/>
          <p:cNvSpPr/>
          <p:nvPr/>
        </p:nvSpPr>
        <p:spPr>
          <a:xfrm>
            <a:off x="612775" y="2087563"/>
            <a:ext cx="7991475" cy="4232275"/>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200" b="1" dirty="0">
                <a:solidFill>
                  <a:srgbClr val="0000FF"/>
                </a:solidFill>
                <a:latin typeface="黑体" panose="02010609060101010101" pitchFamily="49" charset="-122"/>
                <a:ea typeface="黑体" panose="02010609060101010101" pitchFamily="49" charset="-122"/>
              </a:rPr>
              <a:t>    </a:t>
            </a:r>
            <a:r>
              <a:rPr lang="zh-CN" altLang="en-US" sz="2200" b="1" dirty="0">
                <a:solidFill>
                  <a:srgbClr val="FF0000"/>
                </a:solidFill>
                <a:latin typeface="黑体" panose="02010609060101010101" pitchFamily="49" charset="-122"/>
                <a:ea typeface="黑体" panose="02010609060101010101" pitchFamily="49" charset="-122"/>
              </a:rPr>
              <a:t>杂乱状反射结构</a:t>
            </a:r>
            <a:r>
              <a:rPr lang="zh-CN" altLang="en-US" sz="2200" b="1" dirty="0">
                <a:solidFill>
                  <a:srgbClr val="0000FF"/>
                </a:solidFill>
                <a:latin typeface="黑体" panose="02010609060101010101" pitchFamily="49" charset="-122"/>
                <a:ea typeface="黑体" panose="02010609060101010101" pitchFamily="49" charset="-122"/>
              </a:rPr>
              <a:t>：特点是不连续的、不规则的反射，振幅短而强。它可以是</a:t>
            </a:r>
            <a:r>
              <a:rPr lang="zh-CN" altLang="en-US" sz="2200" b="1" dirty="0">
                <a:solidFill>
                  <a:srgbClr val="FF0000"/>
                </a:solidFill>
                <a:latin typeface="黑体" panose="02010609060101010101" pitchFamily="49" charset="-122"/>
                <a:ea typeface="黑体" panose="02010609060101010101" pitchFamily="49" charset="-122"/>
              </a:rPr>
              <a:t>地层受剧烈变形，破坏了连续性之后造成的</a:t>
            </a:r>
            <a:r>
              <a:rPr lang="zh-CN" altLang="en-US" sz="2200" b="1" dirty="0">
                <a:solidFill>
                  <a:srgbClr val="0000FF"/>
                </a:solidFill>
                <a:latin typeface="黑体" panose="02010609060101010101" pitchFamily="49" charset="-122"/>
                <a:ea typeface="黑体" panose="02010609060101010101" pitchFamily="49" charset="-122"/>
              </a:rPr>
              <a:t>，也可以是在</a:t>
            </a:r>
            <a:r>
              <a:rPr lang="zh-CN" altLang="en-US" sz="2200" b="1" dirty="0">
                <a:solidFill>
                  <a:srgbClr val="FF0000"/>
                </a:solidFill>
                <a:latin typeface="黑体" panose="02010609060101010101" pitchFamily="49" charset="-122"/>
                <a:ea typeface="黑体" panose="02010609060101010101" pitchFamily="49" charset="-122"/>
              </a:rPr>
              <a:t>变化不定相对高能环境下快速沉积的</a:t>
            </a:r>
            <a:r>
              <a:rPr lang="zh-CN" altLang="en-US" sz="2200" b="1" dirty="0">
                <a:solidFill>
                  <a:srgbClr val="0000FF"/>
                </a:solidFill>
                <a:latin typeface="黑体" panose="02010609060101010101" pitchFamily="49" charset="-122"/>
                <a:ea typeface="黑体" panose="02010609060101010101" pitchFamily="49" charset="-122"/>
              </a:rPr>
              <a:t>，在</a:t>
            </a:r>
            <a:r>
              <a:rPr lang="zh-CN" altLang="en-US" sz="2200" b="1" dirty="0">
                <a:solidFill>
                  <a:srgbClr val="FF00FF"/>
                </a:solidFill>
                <a:latin typeface="黑体" panose="02010609060101010101" pitchFamily="49" charset="-122"/>
                <a:ea typeface="黑体" panose="02010609060101010101" pitchFamily="49" charset="-122"/>
              </a:rPr>
              <a:t>滑塌构造、充填河道、陡倾断裂、褶皱或扭曲</a:t>
            </a:r>
            <a:r>
              <a:rPr lang="zh-CN" altLang="en-US" sz="2200" b="1" dirty="0">
                <a:solidFill>
                  <a:srgbClr val="0000FF"/>
                </a:solidFill>
                <a:latin typeface="黑体" panose="02010609060101010101" pitchFamily="49" charset="-122"/>
                <a:ea typeface="黑体" panose="02010609060101010101" pitchFamily="49" charset="-122"/>
              </a:rPr>
              <a:t>的地层，都可能产生这种反射结构。</a:t>
            </a:r>
            <a:endParaRPr lang="en-US" altLang="zh-CN" sz="2200" b="1" dirty="0">
              <a:solidFill>
                <a:srgbClr val="0000FF"/>
              </a:solidFill>
              <a:latin typeface="黑体" panose="02010609060101010101" pitchFamily="49" charset="-122"/>
              <a:ea typeface="黑体" panose="02010609060101010101" pitchFamily="49" charset="-122"/>
            </a:endParaRPr>
          </a:p>
          <a:p>
            <a:pPr eaLnBrk="0" hangingPunct="0">
              <a:lnSpc>
                <a:spcPct val="120000"/>
              </a:lnSpc>
              <a:spcBef>
                <a:spcPts val="600"/>
              </a:spcBef>
              <a:buClr>
                <a:srgbClr val="FF00FF"/>
              </a:buClr>
            </a:pPr>
            <a:r>
              <a:rPr lang="zh-CN" altLang="en-US" sz="2200" b="1" dirty="0">
                <a:solidFill>
                  <a:srgbClr val="0000FF"/>
                </a:solidFill>
                <a:latin typeface="黑体" panose="02010609060101010101" pitchFamily="49" charset="-122"/>
                <a:ea typeface="黑体" panose="02010609060101010101" pitchFamily="49" charset="-122"/>
              </a:rPr>
              <a:t>    事实上，许多</a:t>
            </a:r>
            <a:r>
              <a:rPr lang="zh-CN" altLang="en-US" sz="2200" b="1" dirty="0">
                <a:solidFill>
                  <a:srgbClr val="FF00FF"/>
                </a:solidFill>
                <a:latin typeface="黑体" panose="02010609060101010101" pitchFamily="49" charset="-122"/>
                <a:ea typeface="黑体" panose="02010609060101010101" pitchFamily="49" charset="-122"/>
              </a:rPr>
              <a:t>火成岩侵入体、泥丘</a:t>
            </a:r>
            <a:r>
              <a:rPr lang="en-US" altLang="zh-CN" sz="2200" b="1" dirty="0">
                <a:solidFill>
                  <a:srgbClr val="FF00FF"/>
                </a:solidFill>
                <a:latin typeface="黑体" panose="02010609060101010101" pitchFamily="49" charset="-122"/>
                <a:ea typeface="黑体" panose="02010609060101010101" pitchFamily="49" charset="-122"/>
              </a:rPr>
              <a:t>(</a:t>
            </a:r>
            <a:r>
              <a:rPr lang="zh-CN" altLang="en-US" sz="2200" b="1" dirty="0">
                <a:solidFill>
                  <a:srgbClr val="FF00FF"/>
                </a:solidFill>
                <a:latin typeface="黑体" panose="02010609060101010101" pitchFamily="49" charset="-122"/>
                <a:ea typeface="黑体" panose="02010609060101010101" pitchFamily="49" charset="-122"/>
              </a:rPr>
              <a:t>盐岩</a:t>
            </a:r>
            <a:r>
              <a:rPr lang="en-US" altLang="zh-CN" sz="2200" b="1" dirty="0">
                <a:solidFill>
                  <a:srgbClr val="FF00FF"/>
                </a:solidFill>
                <a:latin typeface="黑体" panose="02010609060101010101" pitchFamily="49" charset="-122"/>
                <a:ea typeface="黑体" panose="02010609060101010101" pitchFamily="49" charset="-122"/>
              </a:rPr>
              <a:t>)</a:t>
            </a:r>
            <a:r>
              <a:rPr lang="zh-CN" altLang="en-US" sz="2200" b="1" dirty="0">
                <a:solidFill>
                  <a:srgbClr val="FF00FF"/>
                </a:solidFill>
                <a:latin typeface="黑体" panose="02010609060101010101" pitchFamily="49" charset="-122"/>
                <a:ea typeface="黑体" panose="02010609060101010101" pitchFamily="49" charset="-122"/>
              </a:rPr>
              <a:t>刺穿以及深部地层</a:t>
            </a:r>
            <a:r>
              <a:rPr lang="zh-CN" altLang="en-US" sz="2200" b="1" dirty="0">
                <a:solidFill>
                  <a:srgbClr val="0000FF"/>
                </a:solidFill>
                <a:latin typeface="黑体" panose="02010609060101010101" pitchFamily="49" charset="-122"/>
                <a:ea typeface="黑体" panose="02010609060101010101" pitchFamily="49" charset="-122"/>
              </a:rPr>
              <a:t>都可能出现杂乱反射结构。这些地质体本身可能是均质的或成层的。但因为它们反射能量太弱，低于随机噪声的水平，而呈现不规则的杂乱结构。另外盐体与围岩界面不规则也是形成杂乱反射的原因。</a:t>
            </a:r>
            <a:endParaRPr lang="zh-CN" altLang="en-US" sz="22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文本框 2"/>
          <p:cNvSpPr txBox="1"/>
          <p:nvPr/>
        </p:nvSpPr>
        <p:spPr>
          <a:xfrm>
            <a:off x="889000" y="250825"/>
            <a:ext cx="7346950" cy="523875"/>
          </a:xfrm>
          <a:prstGeom prst="rect">
            <a:avLst/>
          </a:prstGeom>
          <a:noFill/>
          <a:ln w="9525">
            <a:noFill/>
          </a:ln>
        </p:spPr>
        <p:txBody>
          <a:bodyPr anchor="t">
            <a:spAutoFit/>
          </a:bodyPr>
          <a:lstStyle/>
          <a:p>
            <a:pPr algn="ctr" eaLnBrk="0" hangingPunct="0"/>
            <a:r>
              <a:rPr lang="zh-CN" altLang="en-US" sz="2800" b="1" dirty="0">
                <a:solidFill>
                  <a:srgbClr val="FF0000"/>
                </a:solidFill>
                <a:latin typeface="黑体" panose="02010609060101010101" pitchFamily="49" charset="-122"/>
                <a:ea typeface="黑体" panose="02010609060101010101" pitchFamily="49" charset="-122"/>
              </a:rPr>
              <a:t>二、地震相划分的标志</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45058"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45059" name="文本框 5"/>
          <p:cNvSpPr txBox="1"/>
          <p:nvPr/>
        </p:nvSpPr>
        <p:spPr>
          <a:xfrm>
            <a:off x="5364163" y="1289050"/>
            <a:ext cx="3095625"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4</a:t>
            </a:r>
            <a:r>
              <a:rPr lang="zh-CN" altLang="en-US" sz="2400" b="1" dirty="0">
                <a:solidFill>
                  <a:srgbClr val="0000FF"/>
                </a:solidFill>
                <a:latin typeface="黑体" panose="02010609060101010101" pitchFamily="49" charset="-122"/>
                <a:ea typeface="黑体" panose="02010609060101010101" pitchFamily="49" charset="-122"/>
              </a:rPr>
              <a:t>）杂乱反射结构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45060" name="文本框 5"/>
          <p:cNvSpPr txBox="1"/>
          <p:nvPr/>
        </p:nvSpPr>
        <p:spPr>
          <a:xfrm>
            <a:off x="2420938" y="6396038"/>
            <a:ext cx="4591050" cy="400050"/>
          </a:xfrm>
          <a:prstGeom prst="rect">
            <a:avLst/>
          </a:prstGeom>
          <a:noFill/>
          <a:ln w="9525">
            <a:noFill/>
          </a:ln>
        </p:spPr>
        <p:txBody>
          <a:bodyPr anchor="t">
            <a:spAutoFit/>
          </a:bodyPr>
          <a:lstStyle/>
          <a:p>
            <a:pPr algn="ctr" eaLnBrk="0" hangingPunct="0"/>
            <a:r>
              <a:rPr lang="zh-CN" altLang="en-US" sz="2000" b="1" dirty="0">
                <a:solidFill>
                  <a:srgbClr val="0000FF"/>
                </a:solidFill>
                <a:latin typeface="黑体" panose="02010609060101010101" pitchFamily="49" charset="-122"/>
                <a:ea typeface="黑体" panose="02010609060101010101" pitchFamily="49" charset="-122"/>
              </a:rPr>
              <a:t>杂乱反射结构地震剖面</a:t>
            </a:r>
            <a:r>
              <a:rPr lang="en-US" altLang="zh-CN" sz="2000" b="1" dirty="0">
                <a:solidFill>
                  <a:srgbClr val="0000FF"/>
                </a:solidFill>
                <a:latin typeface="黑体" panose="02010609060101010101" pitchFamily="49" charset="-122"/>
                <a:ea typeface="黑体" panose="02010609060101010101" pitchFamily="49" charset="-122"/>
              </a:rPr>
              <a:t>——</a:t>
            </a:r>
            <a:r>
              <a:rPr lang="zh-CN" altLang="en-US" sz="2000" b="1" dirty="0">
                <a:solidFill>
                  <a:srgbClr val="0000FF"/>
                </a:solidFill>
                <a:latin typeface="黑体" panose="02010609060101010101" pitchFamily="49" charset="-122"/>
                <a:ea typeface="黑体" panose="02010609060101010101" pitchFamily="49" charset="-122"/>
              </a:rPr>
              <a:t>侵入岩相</a:t>
            </a:r>
            <a:endParaRPr lang="zh-CN" altLang="en-US" sz="2000" b="1" dirty="0">
              <a:solidFill>
                <a:srgbClr val="0000FF"/>
              </a:solidFill>
              <a:latin typeface="黑体" panose="02010609060101010101" pitchFamily="49" charset="-122"/>
              <a:ea typeface="黑体" panose="02010609060101010101" pitchFamily="49" charset="-122"/>
            </a:endParaRPr>
          </a:p>
        </p:txBody>
      </p:sp>
      <p:pic>
        <p:nvPicPr>
          <p:cNvPr id="45061" name="图片 2"/>
          <p:cNvPicPr>
            <a:picLocks noChangeAspect="1"/>
          </p:cNvPicPr>
          <p:nvPr/>
        </p:nvPicPr>
        <p:blipFill>
          <a:blip r:embed="rId1"/>
          <a:stretch>
            <a:fillRect/>
          </a:stretch>
        </p:blipFill>
        <p:spPr>
          <a:xfrm>
            <a:off x="179388" y="0"/>
            <a:ext cx="8785225" cy="6319838"/>
          </a:xfrm>
          <a:prstGeom prst="rect">
            <a:avLst/>
          </a:prstGeom>
          <a:noFill/>
          <a:ln w="9525">
            <a:noFill/>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文本框 2"/>
          <p:cNvSpPr txBox="1"/>
          <p:nvPr/>
        </p:nvSpPr>
        <p:spPr>
          <a:xfrm>
            <a:off x="889000" y="250825"/>
            <a:ext cx="7346950" cy="523875"/>
          </a:xfrm>
          <a:prstGeom prst="rect">
            <a:avLst/>
          </a:prstGeom>
          <a:noFill/>
          <a:ln w="9525">
            <a:noFill/>
          </a:ln>
        </p:spPr>
        <p:txBody>
          <a:bodyPr anchor="t">
            <a:spAutoFit/>
          </a:bodyPr>
          <a:lstStyle/>
          <a:p>
            <a:pPr algn="ctr" eaLnBrk="0" hangingPunct="0"/>
            <a:r>
              <a:rPr lang="zh-CN" altLang="en-US" sz="2800" b="1" dirty="0">
                <a:solidFill>
                  <a:srgbClr val="FF0000"/>
                </a:solidFill>
                <a:latin typeface="黑体" panose="02010609060101010101" pitchFamily="49" charset="-122"/>
                <a:ea typeface="黑体" panose="02010609060101010101" pitchFamily="49" charset="-122"/>
              </a:rPr>
              <a:t>二、地震相划分的标志</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46082" name="文本框 5"/>
          <p:cNvSpPr txBox="1"/>
          <p:nvPr/>
        </p:nvSpPr>
        <p:spPr>
          <a:xfrm>
            <a:off x="2420938" y="6396038"/>
            <a:ext cx="4591050" cy="400050"/>
          </a:xfrm>
          <a:prstGeom prst="rect">
            <a:avLst/>
          </a:prstGeom>
          <a:noFill/>
          <a:ln w="9525">
            <a:noFill/>
          </a:ln>
        </p:spPr>
        <p:txBody>
          <a:bodyPr anchor="t">
            <a:spAutoFit/>
          </a:bodyPr>
          <a:lstStyle/>
          <a:p>
            <a:pPr algn="ctr" eaLnBrk="0" hangingPunct="0"/>
            <a:r>
              <a:rPr lang="zh-CN" altLang="en-US" sz="2000" b="1" dirty="0">
                <a:solidFill>
                  <a:srgbClr val="0000FF"/>
                </a:solidFill>
                <a:latin typeface="黑体" panose="02010609060101010101" pitchFamily="49" charset="-122"/>
                <a:ea typeface="黑体" panose="02010609060101010101" pitchFamily="49" charset="-122"/>
              </a:rPr>
              <a:t>杂乱反射结构地震剖面</a:t>
            </a:r>
            <a:r>
              <a:rPr lang="en-US" altLang="zh-CN" sz="2000" b="1" dirty="0">
                <a:solidFill>
                  <a:srgbClr val="0000FF"/>
                </a:solidFill>
                <a:latin typeface="黑体" panose="02010609060101010101" pitchFamily="49" charset="-122"/>
                <a:ea typeface="黑体" panose="02010609060101010101" pitchFamily="49" charset="-122"/>
              </a:rPr>
              <a:t>——</a:t>
            </a:r>
            <a:r>
              <a:rPr lang="zh-CN" altLang="en-US" sz="2000" b="1" dirty="0">
                <a:solidFill>
                  <a:srgbClr val="0000FF"/>
                </a:solidFill>
                <a:latin typeface="黑体" panose="02010609060101010101" pitchFamily="49" charset="-122"/>
                <a:ea typeface="黑体" panose="02010609060101010101" pitchFamily="49" charset="-122"/>
              </a:rPr>
              <a:t>泥岩底辟</a:t>
            </a:r>
            <a:endParaRPr lang="zh-CN" altLang="en-US" sz="2000" b="1" dirty="0">
              <a:solidFill>
                <a:srgbClr val="0000FF"/>
              </a:solidFill>
              <a:latin typeface="黑体" panose="02010609060101010101" pitchFamily="49" charset="-122"/>
              <a:ea typeface="黑体" panose="02010609060101010101" pitchFamily="49" charset="-122"/>
            </a:endParaRPr>
          </a:p>
        </p:txBody>
      </p:sp>
      <p:pic>
        <p:nvPicPr>
          <p:cNvPr id="46083" name="图片 1"/>
          <p:cNvPicPr>
            <a:picLocks noChangeAspect="1"/>
          </p:cNvPicPr>
          <p:nvPr/>
        </p:nvPicPr>
        <p:blipFill>
          <a:blip r:embed="rId1"/>
          <a:stretch>
            <a:fillRect/>
          </a:stretch>
        </p:blipFill>
        <p:spPr>
          <a:xfrm>
            <a:off x="1125538" y="22225"/>
            <a:ext cx="6831012" cy="6296025"/>
          </a:xfrm>
          <a:prstGeom prst="rect">
            <a:avLst/>
          </a:prstGeom>
          <a:noFill/>
          <a:ln w="9525">
            <a:noFill/>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47107" name="文本框 5"/>
          <p:cNvSpPr txBox="1"/>
          <p:nvPr/>
        </p:nvSpPr>
        <p:spPr>
          <a:xfrm>
            <a:off x="5364163" y="1289050"/>
            <a:ext cx="3095625"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5</a:t>
            </a:r>
            <a:r>
              <a:rPr lang="zh-CN" altLang="en-US" sz="2400" b="1" dirty="0">
                <a:solidFill>
                  <a:srgbClr val="0000FF"/>
                </a:solidFill>
                <a:latin typeface="黑体" panose="02010609060101010101" pitchFamily="49" charset="-122"/>
                <a:ea typeface="黑体" panose="02010609060101010101" pitchFamily="49" charset="-122"/>
              </a:rPr>
              <a:t>）无反射结构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47108" name="矩形 6"/>
          <p:cNvSpPr/>
          <p:nvPr/>
        </p:nvSpPr>
        <p:spPr>
          <a:xfrm>
            <a:off x="700088" y="1881188"/>
            <a:ext cx="7886700" cy="1200150"/>
          </a:xfrm>
          <a:prstGeom prst="rect">
            <a:avLst/>
          </a:prstGeom>
          <a:solidFill>
            <a:srgbClr val="FFFFCC"/>
          </a:solidFill>
          <a:ln w="9525">
            <a:noFill/>
          </a:ln>
        </p:spPr>
        <p:txBody>
          <a:bodyPr anchor="t">
            <a:spAutoFit/>
          </a:bodyPr>
          <a:lstStyle/>
          <a:p>
            <a:pPr eaLnBrk="0" hangingPunct="0">
              <a:lnSpc>
                <a:spcPct val="120000"/>
              </a:lnSpc>
              <a:spcBef>
                <a:spcPts val="600"/>
              </a:spcBef>
              <a:buClr>
                <a:srgbClr val="FF00FF"/>
              </a:buClr>
            </a:pPr>
            <a:r>
              <a:rPr lang="zh-CN" altLang="en-US" sz="2000" b="1" dirty="0">
                <a:solidFill>
                  <a:srgbClr val="0000FF"/>
                </a:solidFill>
                <a:latin typeface="黑体" panose="02010609060101010101" pitchFamily="49" charset="-122"/>
                <a:ea typeface="黑体" panose="02010609060101010101" pitchFamily="49" charset="-122"/>
              </a:rPr>
              <a:t>    </a:t>
            </a:r>
            <a:r>
              <a:rPr lang="zh-CN" altLang="en-US" sz="2000" b="1" dirty="0">
                <a:solidFill>
                  <a:srgbClr val="FF0000"/>
                </a:solidFill>
                <a:latin typeface="黑体" panose="02010609060101010101" pitchFamily="49" charset="-122"/>
                <a:ea typeface="黑体" panose="02010609060101010101" pitchFamily="49" charset="-122"/>
              </a:rPr>
              <a:t>无反射</a:t>
            </a:r>
            <a:r>
              <a:rPr lang="zh-CN" altLang="en-US" sz="2000" b="1" dirty="0">
                <a:solidFill>
                  <a:srgbClr val="0000FF"/>
                </a:solidFill>
                <a:latin typeface="黑体" panose="02010609060101010101" pitchFamily="49" charset="-122"/>
                <a:ea typeface="黑体" panose="02010609060101010101" pitchFamily="49" charset="-122"/>
              </a:rPr>
              <a:t>：没有反射反映了纵向上沉积作用的连续性，如厚度较大的快速和均匀的泥岩沉积。有时也反映均质的、无层理的、高度扭曲的或者倾角很陡的砂岩、泥岩、盐岩、礁和火成岩体。</a:t>
            </a:r>
            <a:endParaRPr lang="zh-CN" altLang="en-US" sz="2000" b="1" dirty="0">
              <a:solidFill>
                <a:srgbClr val="0000FF"/>
              </a:solidFill>
              <a:latin typeface="黑体" panose="02010609060101010101" pitchFamily="49" charset="-122"/>
              <a:ea typeface="黑体" panose="02010609060101010101" pitchFamily="49" charset="-122"/>
            </a:endParaRPr>
          </a:p>
        </p:txBody>
      </p:sp>
      <p:pic>
        <p:nvPicPr>
          <p:cNvPr id="47109" name="图片 1"/>
          <p:cNvPicPr>
            <a:picLocks noChangeAspect="1"/>
          </p:cNvPicPr>
          <p:nvPr/>
        </p:nvPicPr>
        <p:blipFill>
          <a:blip r:embed="rId1"/>
          <a:stretch>
            <a:fillRect/>
          </a:stretch>
        </p:blipFill>
        <p:spPr>
          <a:xfrm>
            <a:off x="1258888" y="3160713"/>
            <a:ext cx="6481762" cy="3525837"/>
          </a:xfrm>
          <a:prstGeom prst="rect">
            <a:avLst/>
          </a:prstGeom>
          <a:noFill/>
          <a:ln w="9525">
            <a:noFill/>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文本框 2"/>
          <p:cNvSpPr txBox="1"/>
          <p:nvPr/>
        </p:nvSpPr>
        <p:spPr>
          <a:xfrm>
            <a:off x="889000" y="250825"/>
            <a:ext cx="7346950" cy="523875"/>
          </a:xfrm>
          <a:prstGeom prst="rect">
            <a:avLst/>
          </a:prstGeom>
          <a:noFill/>
          <a:ln w="9525">
            <a:noFill/>
          </a:ln>
        </p:spPr>
        <p:txBody>
          <a:bodyPr anchor="t">
            <a:spAutoFit/>
          </a:bodyPr>
          <a:lstStyle/>
          <a:p>
            <a:pPr algn="ctr" eaLnBrk="0" hangingPunct="0"/>
            <a:r>
              <a:rPr lang="zh-CN" altLang="en-US" sz="2800" b="1" dirty="0">
                <a:solidFill>
                  <a:srgbClr val="FF0000"/>
                </a:solidFill>
                <a:latin typeface="黑体" panose="02010609060101010101" pitchFamily="49" charset="-122"/>
                <a:ea typeface="黑体" panose="02010609060101010101" pitchFamily="49" charset="-122"/>
              </a:rPr>
              <a:t>二、地震相划分的标志</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48130" name="矩形 2"/>
          <p:cNvSpPr/>
          <p:nvPr/>
        </p:nvSpPr>
        <p:spPr>
          <a:xfrm>
            <a:off x="539750" y="1341438"/>
            <a:ext cx="3311525" cy="460375"/>
          </a:xfrm>
          <a:prstGeom prst="rect">
            <a:avLst/>
          </a:prstGeom>
          <a:noFill/>
          <a:ln w="9525">
            <a:noFill/>
          </a:ln>
        </p:spPr>
        <p:txBody>
          <a:bodyPr anchor="t">
            <a:spAutoFit/>
          </a:bodyPr>
          <a:lstStyle/>
          <a:p>
            <a:pPr eaLnBrk="0" hangingPunct="0"/>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、内部反射结构</a:t>
            </a:r>
            <a:endParaRPr lang="zh-CN" altLang="en-US" sz="2400" dirty="0">
              <a:solidFill>
                <a:srgbClr val="FF00FF"/>
              </a:solidFill>
              <a:latin typeface="Times New Roman" panose="02020603050405020304" pitchFamily="18" charset="0"/>
              <a:ea typeface="宋体" panose="02010600030101010101" pitchFamily="2" charset="-122"/>
            </a:endParaRPr>
          </a:p>
        </p:txBody>
      </p:sp>
      <p:sp>
        <p:nvSpPr>
          <p:cNvPr id="48131" name="文本框 5"/>
          <p:cNvSpPr txBox="1"/>
          <p:nvPr/>
        </p:nvSpPr>
        <p:spPr>
          <a:xfrm>
            <a:off x="5364163" y="1289050"/>
            <a:ext cx="3095625" cy="573088"/>
          </a:xfrm>
          <a:prstGeom prst="rect">
            <a:avLst/>
          </a:prstGeom>
          <a:noFill/>
          <a:ln w="9525">
            <a:noFill/>
          </a:ln>
        </p:spPr>
        <p:txBody>
          <a:bodyPr anchor="t">
            <a:spAutoFit/>
          </a:bodyPr>
          <a:lstStyle/>
          <a:p>
            <a:pPr algn="ctr" eaLnBrk="0" hangingPunct="0">
              <a:lnSpc>
                <a:spcPct val="130000"/>
              </a:lnSpc>
              <a:spcBef>
                <a:spcPts val="600"/>
              </a:spcBef>
              <a:buClr>
                <a:srgbClr val="FF00FF"/>
              </a:buClr>
            </a:pP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4</a:t>
            </a:r>
            <a:r>
              <a:rPr lang="zh-CN" altLang="en-US" sz="2400" b="1" dirty="0">
                <a:solidFill>
                  <a:srgbClr val="0000FF"/>
                </a:solidFill>
                <a:latin typeface="黑体" panose="02010609060101010101" pitchFamily="49" charset="-122"/>
                <a:ea typeface="黑体" panose="02010609060101010101" pitchFamily="49" charset="-122"/>
              </a:rPr>
              <a:t>）杂乱反射结构</a:t>
            </a:r>
            <a:endParaRPr lang="en-US" altLang="zh-CN" sz="2400" b="1" dirty="0">
              <a:solidFill>
                <a:srgbClr val="0000FF"/>
              </a:solidFill>
              <a:latin typeface="黑体" panose="02010609060101010101" pitchFamily="49" charset="-122"/>
              <a:ea typeface="黑体" panose="02010609060101010101" pitchFamily="49" charset="-122"/>
            </a:endParaRPr>
          </a:p>
        </p:txBody>
      </p:sp>
      <p:sp>
        <p:nvSpPr>
          <p:cNvPr id="48132" name="文本框 5"/>
          <p:cNvSpPr txBox="1"/>
          <p:nvPr/>
        </p:nvSpPr>
        <p:spPr>
          <a:xfrm>
            <a:off x="2428875" y="6197600"/>
            <a:ext cx="4591050" cy="400050"/>
          </a:xfrm>
          <a:prstGeom prst="rect">
            <a:avLst/>
          </a:prstGeom>
          <a:noFill/>
          <a:ln w="9525">
            <a:noFill/>
          </a:ln>
        </p:spPr>
        <p:txBody>
          <a:bodyPr anchor="t">
            <a:spAutoFit/>
          </a:bodyPr>
          <a:lstStyle/>
          <a:p>
            <a:pPr algn="ctr" eaLnBrk="0" hangingPunct="0"/>
            <a:r>
              <a:rPr lang="zh-CN" altLang="en-US" sz="2000" b="1" dirty="0">
                <a:solidFill>
                  <a:srgbClr val="0000FF"/>
                </a:solidFill>
                <a:latin typeface="黑体" panose="02010609060101010101" pitchFamily="49" charset="-122"/>
                <a:ea typeface="黑体" panose="02010609060101010101" pitchFamily="49" charset="-122"/>
              </a:rPr>
              <a:t>盐岩挤入导致无反射结构地震剖面</a:t>
            </a:r>
            <a:endParaRPr lang="zh-CN" altLang="en-US" sz="2000" b="1" dirty="0">
              <a:solidFill>
                <a:srgbClr val="0000FF"/>
              </a:solidFill>
              <a:latin typeface="黑体" panose="02010609060101010101" pitchFamily="49" charset="-122"/>
              <a:ea typeface="黑体" panose="02010609060101010101" pitchFamily="49" charset="-122"/>
            </a:endParaRPr>
          </a:p>
        </p:txBody>
      </p:sp>
      <p:pic>
        <p:nvPicPr>
          <p:cNvPr id="48133" name="图片 1"/>
          <p:cNvPicPr>
            <a:picLocks noChangeAspect="1"/>
          </p:cNvPicPr>
          <p:nvPr/>
        </p:nvPicPr>
        <p:blipFill>
          <a:blip r:embed="rId1"/>
          <a:stretch>
            <a:fillRect/>
          </a:stretch>
        </p:blipFill>
        <p:spPr>
          <a:xfrm>
            <a:off x="-12700" y="188913"/>
            <a:ext cx="9109075" cy="5732462"/>
          </a:xfrm>
          <a:prstGeom prst="rect">
            <a:avLst/>
          </a:prstGeom>
          <a:noFill/>
          <a:ln w="9525">
            <a:noFill/>
          </a:ln>
        </p:spPr>
      </p:pic>
      <p:sp>
        <p:nvSpPr>
          <p:cNvPr id="48134" name="椭圆 1"/>
          <p:cNvSpPr/>
          <p:nvPr/>
        </p:nvSpPr>
        <p:spPr>
          <a:xfrm>
            <a:off x="2700338" y="2681288"/>
            <a:ext cx="3455987" cy="3025775"/>
          </a:xfrm>
          <a:prstGeom prst="ellipse">
            <a:avLst/>
          </a:prstGeom>
          <a:noFill/>
          <a:ln w="38100" cap="flat" cmpd="sng">
            <a:solidFill>
              <a:srgbClr val="FF0000"/>
            </a:solidFill>
            <a:prstDash val="solid"/>
            <a:round/>
            <a:headEnd type="none" w="med" len="med"/>
            <a:tailEnd type="none" w="med" len="med"/>
          </a:ln>
        </p:spPr>
        <p:txBody>
          <a:bodyPr anchor="t"/>
          <a:lstStyle/>
          <a:p>
            <a:pPr algn="ctr"/>
            <a:endParaRPr lang="zh-CN" altLang="en-US" dirty="0">
              <a:latin typeface="Times New Roman" panose="02020603050405020304" pitchFamily="18" charset="0"/>
              <a:ea typeface="宋体" panose="02010600030101010101" pitchFamily="2" charset="-122"/>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p:cNvSpPr txBox="1"/>
          <p:nvPr/>
        </p:nvSpPr>
        <p:spPr>
          <a:xfrm>
            <a:off x="1566386" y="1124426"/>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吐哈盆地典型地震剖面地震解释</a:t>
            </a:r>
            <a:endParaRPr lang="zh-CN" altLang="en-US" sz="1500" b="1" dirty="0" smtClean="0"/>
          </a:p>
        </p:txBody>
      </p:sp>
      <p:pic>
        <p:nvPicPr>
          <p:cNvPr id="2" name="图片 1"/>
          <p:cNvPicPr>
            <a:picLocks noChangeAspect="1"/>
          </p:cNvPicPr>
          <p:nvPr/>
        </p:nvPicPr>
        <p:blipFill>
          <a:blip r:embed="rId1"/>
          <a:stretch>
            <a:fillRect/>
          </a:stretch>
        </p:blipFill>
        <p:spPr>
          <a:xfrm>
            <a:off x="1639729" y="1494949"/>
            <a:ext cx="3177064" cy="1869758"/>
          </a:xfrm>
          <a:prstGeom prst="rect">
            <a:avLst/>
          </a:prstGeom>
        </p:spPr>
      </p:pic>
      <p:pic>
        <p:nvPicPr>
          <p:cNvPr id="3" name="图片 2"/>
          <p:cNvPicPr>
            <a:picLocks noChangeAspect="1"/>
          </p:cNvPicPr>
          <p:nvPr/>
        </p:nvPicPr>
        <p:blipFill>
          <a:blip r:embed="rId2"/>
          <a:stretch>
            <a:fillRect/>
          </a:stretch>
        </p:blipFill>
        <p:spPr>
          <a:xfrm>
            <a:off x="1392555" y="3367564"/>
            <a:ext cx="3432334" cy="2019300"/>
          </a:xfrm>
          <a:prstGeom prst="rect">
            <a:avLst/>
          </a:prstGeom>
        </p:spPr>
      </p:pic>
      <p:sp>
        <p:nvSpPr>
          <p:cNvPr id="4" name="文本框 3"/>
          <p:cNvSpPr txBox="1"/>
          <p:nvPr/>
        </p:nvSpPr>
        <p:spPr>
          <a:xfrm>
            <a:off x="5477828" y="2223135"/>
            <a:ext cx="1413510" cy="1960880"/>
          </a:xfrm>
          <a:prstGeom prst="rect">
            <a:avLst/>
          </a:prstGeom>
          <a:noFill/>
        </p:spPr>
        <p:txBody>
          <a:bodyPr wrap="square" rtlCol="0">
            <a:spAutoFit/>
          </a:bodyPr>
          <a:lstStyle/>
          <a:p>
            <a:r>
              <a:rPr lang="zh-CN" altLang="en-US" sz="1350"/>
              <a:t>吐哈盆地台南地区下部主要发育基底卷入逆冲断裂</a:t>
            </a:r>
            <a:endParaRPr lang="zh-CN" altLang="en-US" sz="1350"/>
          </a:p>
          <a:p>
            <a:r>
              <a:rPr lang="zh-CN" altLang="en-US" sz="1350"/>
              <a:t>上部发育盖层滑脱逆冲断裂，盖层滑脱逆冲断裂上盘发育有走滑断裂</a:t>
            </a:r>
            <a:endParaRPr lang="zh-CN" altLang="en-US" sz="135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55576" y="548680"/>
            <a:ext cx="7772400" cy="1470025"/>
          </a:xfrm>
        </p:spPr>
        <p:txBody>
          <a:bodyPr>
            <a:normAutofit fontScale="90000"/>
          </a:bodyPr>
          <a:lstStyle/>
          <a:p>
            <a:r>
              <a:rPr lang="zh-CN" altLang="en-US" dirty="0" smtClean="0"/>
              <a:t>大家好，欢迎来到地震资料解释学习模块，本模块一共有以下四个主要学习内容</a:t>
            </a:r>
            <a:r>
              <a:rPr lang="en-US" altLang="zh-CN" dirty="0" smtClean="0"/>
              <a:t>:</a:t>
            </a:r>
            <a:endParaRPr lang="zh-CN" altLang="en-US" dirty="0"/>
          </a:p>
        </p:txBody>
      </p:sp>
      <p:sp>
        <p:nvSpPr>
          <p:cNvPr id="3" name="副标题 2"/>
          <p:cNvSpPr>
            <a:spLocks noGrp="1"/>
          </p:cNvSpPr>
          <p:nvPr>
            <p:ph type="subTitle" idx="1"/>
          </p:nvPr>
        </p:nvSpPr>
        <p:spPr>
          <a:xfrm>
            <a:off x="1403648" y="2924944"/>
            <a:ext cx="6400800" cy="1752600"/>
          </a:xfrm>
        </p:spPr>
        <p:txBody>
          <a:bodyPr>
            <a:normAutofit fontScale="85000" lnSpcReduction="20000"/>
          </a:bodyPr>
          <a:lstStyle/>
          <a:p>
            <a:r>
              <a:rPr lang="en-US" altLang="zh-CN" dirty="0"/>
              <a:t>1 </a:t>
            </a:r>
            <a:r>
              <a:rPr lang="zh-CN" altLang="en-US" dirty="0"/>
              <a:t>地震资料构造解释</a:t>
            </a:r>
            <a:endParaRPr lang="en-US" altLang="zh-CN" dirty="0"/>
          </a:p>
          <a:p>
            <a:r>
              <a:rPr lang="en-US" altLang="zh-CN" dirty="0" smtClean="0"/>
              <a:t>2 </a:t>
            </a:r>
            <a:r>
              <a:rPr lang="zh-CN" altLang="en-US" dirty="0" smtClean="0"/>
              <a:t>地震</a:t>
            </a:r>
            <a:r>
              <a:rPr lang="zh-CN" altLang="en-US" dirty="0"/>
              <a:t>沉积学解释</a:t>
            </a:r>
            <a:endParaRPr lang="en-US" altLang="zh-CN" dirty="0"/>
          </a:p>
          <a:p>
            <a:r>
              <a:rPr lang="en-US" altLang="zh-CN" b="1" dirty="0" smtClean="0">
                <a:solidFill>
                  <a:schemeClr val="tx1"/>
                </a:solidFill>
              </a:rPr>
              <a:t>3 </a:t>
            </a:r>
            <a:r>
              <a:rPr lang="zh-CN" altLang="en-US" b="1" dirty="0">
                <a:solidFill>
                  <a:schemeClr val="tx1"/>
                </a:solidFill>
              </a:rPr>
              <a:t>地震资料特殊地质现象解释</a:t>
            </a:r>
            <a:endParaRPr lang="en-US" altLang="zh-CN" b="1" dirty="0">
              <a:solidFill>
                <a:schemeClr val="tx1"/>
              </a:solidFill>
            </a:endParaRPr>
          </a:p>
          <a:p>
            <a:r>
              <a:rPr lang="en-US" altLang="zh-CN" dirty="0" smtClean="0"/>
              <a:t>4 </a:t>
            </a:r>
            <a:r>
              <a:rPr lang="zh-CN" altLang="en-US" dirty="0" smtClean="0"/>
              <a:t>地震资料烃类检测技术</a:t>
            </a:r>
            <a:endParaRPr lang="zh-CN"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9050" y="358775"/>
            <a:ext cx="3778250" cy="398780"/>
          </a:xfrm>
          <a:prstGeom prst="rect">
            <a:avLst/>
          </a:prstGeom>
          <a:gradFill>
            <a:gsLst>
              <a:gs pos="0">
                <a:srgbClr val="007BD3"/>
              </a:gs>
              <a:gs pos="100000">
                <a:srgbClr val="03437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步骤5：特殊地质现象解释</a:t>
            </a:r>
            <a:endParaRPr lang="zh-CN" altLang="en-US" sz="2000" b="1"/>
          </a:p>
        </p:txBody>
      </p:sp>
      <p:sp>
        <p:nvSpPr>
          <p:cNvPr id="10" name="文本框 9"/>
          <p:cNvSpPr txBox="1"/>
          <p:nvPr/>
        </p:nvSpPr>
        <p:spPr>
          <a:xfrm>
            <a:off x="4392295" y="5897245"/>
            <a:ext cx="1733550" cy="398780"/>
          </a:xfrm>
          <a:prstGeom prst="rect">
            <a:avLst/>
          </a:prstGeom>
          <a:gradFill>
            <a:gsLst>
              <a:gs pos="0">
                <a:srgbClr val="14CD68"/>
              </a:gs>
              <a:gs pos="100000">
                <a:srgbClr val="0B6E38"/>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下一步</a:t>
            </a:r>
            <a:endParaRPr lang="zh-CN" altLang="en-US" sz="2000" b="1"/>
          </a:p>
        </p:txBody>
      </p:sp>
      <p:sp>
        <p:nvSpPr>
          <p:cNvPr id="13" name="椭圆形标注 12"/>
          <p:cNvSpPr/>
          <p:nvPr/>
        </p:nvSpPr>
        <p:spPr>
          <a:xfrm>
            <a:off x="6125845" y="971550"/>
            <a:ext cx="1035050" cy="504190"/>
          </a:xfrm>
          <a:prstGeom prst="wedgeEllipseCallout">
            <a:avLst>
              <a:gd name="adj1" fmla="val -50587"/>
              <a:gd name="adj2" fmla="val 81863"/>
            </a:avLst>
          </a:prstGeom>
          <a:gradFill>
            <a:gsLst>
              <a:gs pos="0">
                <a:srgbClr val="E30000"/>
              </a:gs>
              <a:gs pos="100000">
                <a:srgbClr val="760303"/>
              </a:gs>
            </a:gsLst>
            <a:lin ang="5400000" scaled="0"/>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b="1"/>
              <a:t>点击</a:t>
            </a:r>
            <a:endParaRPr lang="zh-CN" altLang="en-US" b="1"/>
          </a:p>
        </p:txBody>
      </p:sp>
      <p:sp>
        <p:nvSpPr>
          <p:cNvPr id="4" name="文本框 3"/>
          <p:cNvSpPr txBox="1"/>
          <p:nvPr/>
        </p:nvSpPr>
        <p:spPr>
          <a:xfrm>
            <a:off x="4466590" y="147574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不整合面</a:t>
            </a:r>
            <a:endParaRPr lang="zh-CN" altLang="en-US" sz="2000" b="1"/>
          </a:p>
        </p:txBody>
      </p:sp>
      <p:sp>
        <p:nvSpPr>
          <p:cNvPr id="8" name="文本框 7"/>
          <p:cNvSpPr txBox="1"/>
          <p:nvPr/>
        </p:nvSpPr>
        <p:spPr>
          <a:xfrm>
            <a:off x="4466590" y="239458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超覆</a:t>
            </a:r>
            <a:endParaRPr lang="zh-CN" altLang="en-US" sz="2000" b="1"/>
          </a:p>
        </p:txBody>
      </p:sp>
      <p:sp>
        <p:nvSpPr>
          <p:cNvPr id="9" name="文本框 8"/>
          <p:cNvSpPr txBox="1"/>
          <p:nvPr/>
        </p:nvSpPr>
        <p:spPr>
          <a:xfrm>
            <a:off x="4466590" y="328803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尖灭</a:t>
            </a:r>
            <a:endParaRPr lang="zh-CN" altLang="en-US" sz="2000" b="1"/>
          </a:p>
        </p:txBody>
      </p:sp>
      <p:sp>
        <p:nvSpPr>
          <p:cNvPr id="11" name="文本框 10"/>
          <p:cNvSpPr txBox="1"/>
          <p:nvPr/>
        </p:nvSpPr>
        <p:spPr>
          <a:xfrm>
            <a:off x="4466590" y="420687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古潜山</a:t>
            </a:r>
            <a:endParaRPr lang="zh-CN" altLang="en-US" sz="2000"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9050" y="358775"/>
            <a:ext cx="3778250" cy="398780"/>
          </a:xfrm>
          <a:prstGeom prst="rect">
            <a:avLst/>
          </a:prstGeom>
          <a:gradFill>
            <a:gsLst>
              <a:gs pos="0">
                <a:srgbClr val="007BD3"/>
              </a:gs>
              <a:gs pos="100000">
                <a:srgbClr val="03437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地震资料综合解释</a:t>
            </a:r>
            <a:endParaRPr lang="zh-CN" altLang="en-US" sz="2000" b="1"/>
          </a:p>
        </p:txBody>
      </p:sp>
      <p:sp>
        <p:nvSpPr>
          <p:cNvPr id="10" name="文本框 9"/>
          <p:cNvSpPr txBox="1"/>
          <p:nvPr/>
        </p:nvSpPr>
        <p:spPr>
          <a:xfrm>
            <a:off x="4392295" y="5897245"/>
            <a:ext cx="1733550" cy="398780"/>
          </a:xfrm>
          <a:prstGeom prst="rect">
            <a:avLst/>
          </a:prstGeom>
          <a:gradFill>
            <a:gsLst>
              <a:gs pos="0">
                <a:srgbClr val="14CD68"/>
              </a:gs>
              <a:gs pos="100000">
                <a:srgbClr val="0B6E38"/>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下一步</a:t>
            </a:r>
            <a:endParaRPr lang="zh-CN" altLang="en-US" sz="2000" b="1"/>
          </a:p>
        </p:txBody>
      </p:sp>
      <p:sp>
        <p:nvSpPr>
          <p:cNvPr id="13" name="椭圆形标注 12"/>
          <p:cNvSpPr/>
          <p:nvPr/>
        </p:nvSpPr>
        <p:spPr>
          <a:xfrm>
            <a:off x="1934210" y="1042035"/>
            <a:ext cx="1035050" cy="504190"/>
          </a:xfrm>
          <a:prstGeom prst="wedgeEllipseCallout">
            <a:avLst>
              <a:gd name="adj1" fmla="val -50587"/>
              <a:gd name="adj2" fmla="val 81863"/>
            </a:avLst>
          </a:prstGeom>
          <a:gradFill>
            <a:gsLst>
              <a:gs pos="0">
                <a:srgbClr val="E30000"/>
              </a:gs>
              <a:gs pos="100000">
                <a:srgbClr val="760303"/>
              </a:gs>
            </a:gsLst>
            <a:lin ang="5400000" scaled="0"/>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b="1"/>
              <a:t>点击</a:t>
            </a:r>
            <a:endParaRPr lang="zh-CN" altLang="en-US" b="1"/>
          </a:p>
        </p:txBody>
      </p:sp>
      <p:sp>
        <p:nvSpPr>
          <p:cNvPr id="4" name="文本框 3"/>
          <p:cNvSpPr txBox="1"/>
          <p:nvPr/>
        </p:nvSpPr>
        <p:spPr>
          <a:xfrm>
            <a:off x="461645" y="1671955"/>
            <a:ext cx="1733550" cy="398780"/>
          </a:xfrm>
          <a:prstGeom prst="rect">
            <a:avLst/>
          </a:prstGeom>
          <a:gradFill>
            <a:gsLst>
              <a:gs pos="0">
                <a:srgbClr val="E30000"/>
              </a:gs>
              <a:gs pos="100000">
                <a:srgbClr val="76030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不整合面</a:t>
            </a:r>
            <a:endParaRPr lang="zh-CN" altLang="en-US" sz="2000" b="1"/>
          </a:p>
        </p:txBody>
      </p:sp>
      <p:sp>
        <p:nvSpPr>
          <p:cNvPr id="8" name="文本框 7"/>
          <p:cNvSpPr txBox="1"/>
          <p:nvPr/>
        </p:nvSpPr>
        <p:spPr>
          <a:xfrm>
            <a:off x="461645" y="259080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超覆</a:t>
            </a:r>
            <a:endParaRPr lang="zh-CN" altLang="en-US" sz="2000" b="1"/>
          </a:p>
        </p:txBody>
      </p:sp>
      <p:sp>
        <p:nvSpPr>
          <p:cNvPr id="9" name="文本框 8"/>
          <p:cNvSpPr txBox="1"/>
          <p:nvPr/>
        </p:nvSpPr>
        <p:spPr>
          <a:xfrm>
            <a:off x="461645" y="348424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尖灭</a:t>
            </a:r>
            <a:endParaRPr lang="zh-CN" altLang="en-US" sz="2000" b="1"/>
          </a:p>
        </p:txBody>
      </p:sp>
      <p:sp>
        <p:nvSpPr>
          <p:cNvPr id="11" name="文本框 10"/>
          <p:cNvSpPr txBox="1"/>
          <p:nvPr/>
        </p:nvSpPr>
        <p:spPr>
          <a:xfrm>
            <a:off x="461645" y="440309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古潜山</a:t>
            </a:r>
            <a:endParaRPr lang="zh-CN" altLang="en-US" sz="2000" b="1"/>
          </a:p>
        </p:txBody>
      </p:sp>
      <p:sp>
        <p:nvSpPr>
          <p:cNvPr id="263175" name="矩形 1"/>
          <p:cNvSpPr/>
          <p:nvPr/>
        </p:nvSpPr>
        <p:spPr>
          <a:xfrm>
            <a:off x="2873693" y="1216025"/>
            <a:ext cx="8137525" cy="1374775"/>
          </a:xfrm>
          <a:prstGeom prst="rect">
            <a:avLst/>
          </a:prstGeom>
          <a:noFill/>
          <a:ln w="9525">
            <a:noFill/>
          </a:ln>
        </p:spPr>
        <p:txBody>
          <a:bodyPr>
            <a:spAutoFit/>
          </a:bodyPr>
          <a:lstStyle/>
          <a:p>
            <a:pPr>
              <a:lnSpc>
                <a:spcPct val="150000"/>
              </a:lnSpc>
              <a:buFont typeface="Arial" panose="020B0604020202020204" pitchFamily="34" charset="0"/>
            </a:pPr>
            <a:r>
              <a:rPr lang="zh-CN" altLang="en-US" sz="1800" b="1" dirty="0">
                <a:latin typeface="楷体_GB2312" pitchFamily="49" charset="-122"/>
                <a:ea typeface="楷体_GB2312" pitchFamily="49" charset="-122"/>
              </a:rPr>
              <a:t>    不整合的研究在地震构造解释中，对于</a:t>
            </a:r>
            <a:r>
              <a:rPr lang="zh-CN" altLang="en-US" sz="1800" b="1" dirty="0">
                <a:solidFill>
                  <a:srgbClr val="FF0066"/>
                </a:solidFill>
                <a:latin typeface="楷体_GB2312" pitchFamily="49" charset="-122"/>
                <a:ea typeface="楷体_GB2312" pitchFamily="49" charset="-122"/>
              </a:rPr>
              <a:t>层序界面划分</a:t>
            </a:r>
            <a:r>
              <a:rPr lang="zh-CN" altLang="en-US" sz="1800" b="1" dirty="0">
                <a:latin typeface="楷体_GB2312" pitchFamily="49" charset="-122"/>
                <a:ea typeface="楷体_GB2312" pitchFamily="49" charset="-122"/>
              </a:rPr>
              <a:t>、</a:t>
            </a:r>
            <a:r>
              <a:rPr lang="zh-CN" altLang="en-US" sz="1800" b="1" dirty="0">
                <a:solidFill>
                  <a:srgbClr val="FF0066"/>
                </a:solidFill>
                <a:latin typeface="楷体_GB2312" pitchFamily="49" charset="-122"/>
                <a:ea typeface="楷体_GB2312" pitchFamily="49" charset="-122"/>
              </a:rPr>
              <a:t>隐蔽油气藏的确定</a:t>
            </a:r>
            <a:r>
              <a:rPr lang="zh-CN" altLang="en-US" sz="1800" b="1" dirty="0">
                <a:latin typeface="楷体_GB2312" pitchFamily="49" charset="-122"/>
                <a:ea typeface="楷体_GB2312" pitchFamily="49" charset="-122"/>
              </a:rPr>
              <a:t>、</a:t>
            </a:r>
            <a:r>
              <a:rPr lang="zh-CN" altLang="en-US" sz="1800" b="1" dirty="0">
                <a:solidFill>
                  <a:srgbClr val="FF0066"/>
                </a:solidFill>
                <a:latin typeface="楷体_GB2312" pitchFamily="49" charset="-122"/>
                <a:ea typeface="楷体_GB2312" pitchFamily="49" charset="-122"/>
              </a:rPr>
              <a:t>盆地演化历史分析</a:t>
            </a:r>
            <a:r>
              <a:rPr lang="zh-CN" altLang="en-US" sz="1800" b="1" dirty="0">
                <a:latin typeface="楷体_GB2312" pitchFamily="49" charset="-122"/>
                <a:ea typeface="楷体_GB2312" pitchFamily="49" charset="-122"/>
              </a:rPr>
              <a:t>都具有十分重要的意义。</a:t>
            </a:r>
            <a:r>
              <a:rPr lang="zh-CN" altLang="en-US" b="1" u="sng" dirty="0">
                <a:solidFill>
                  <a:srgbClr val="0000FF"/>
                </a:solidFill>
                <a:latin typeface="楷体_GB2312" pitchFamily="49" charset="-122"/>
                <a:ea typeface="楷体_GB2312" pitchFamily="49" charset="-122"/>
              </a:rPr>
              <a:t>不整合</a:t>
            </a:r>
            <a:r>
              <a:rPr lang="zh-CN" altLang="en-US" sz="1800" b="1" u="sng" dirty="0">
                <a:latin typeface="楷体_GB2312" pitchFamily="49" charset="-122"/>
                <a:ea typeface="楷体_GB2312" pitchFamily="49" charset="-122"/>
              </a:rPr>
              <a:t>是地壳构造运动引起的剥蚀面或沉积间断面</a:t>
            </a:r>
            <a:r>
              <a:rPr lang="zh-CN" altLang="en-US" sz="1800" b="1" dirty="0">
                <a:latin typeface="楷体_GB2312" pitchFamily="49" charset="-122"/>
                <a:ea typeface="楷体_GB2312" pitchFamily="49" charset="-122"/>
              </a:rPr>
              <a:t>，按不整合上下地层接触关系分为平行不整合和角度不整合。</a:t>
            </a:r>
            <a:endParaRPr lang="zh-CN" altLang="en-US" sz="1800" b="1" dirty="0">
              <a:latin typeface="楷体_GB2312" pitchFamily="49" charset="-122"/>
              <a:ea typeface="楷体_GB2312" pitchFamily="49" charset="-122"/>
            </a:endParaRPr>
          </a:p>
        </p:txBody>
      </p:sp>
      <p:pic>
        <p:nvPicPr>
          <p:cNvPr id="73732" name="图片 3"/>
          <p:cNvPicPr>
            <a:picLocks noChangeAspect="1"/>
          </p:cNvPicPr>
          <p:nvPr/>
        </p:nvPicPr>
        <p:blipFill>
          <a:blip r:embed="rId1"/>
          <a:srcRect t="12727" b="14546"/>
          <a:stretch>
            <a:fillRect/>
          </a:stretch>
        </p:blipFill>
        <p:spPr>
          <a:xfrm>
            <a:off x="3437255" y="3002915"/>
            <a:ext cx="6840220" cy="2659380"/>
          </a:xfrm>
          <a:prstGeom prst="rect">
            <a:avLst/>
          </a:prstGeom>
          <a:noFill/>
          <a:ln w="9525">
            <a:noFill/>
          </a:ln>
        </p:spPr>
      </p:pic>
      <p:cxnSp>
        <p:nvCxnSpPr>
          <p:cNvPr id="2" name="直接连接符 1"/>
          <p:cNvCxnSpPr/>
          <p:nvPr/>
        </p:nvCxnSpPr>
        <p:spPr bwMode="auto">
          <a:xfrm flipV="1">
            <a:off x="3437439" y="4377251"/>
            <a:ext cx="6831524" cy="285611"/>
          </a:xfrm>
          <a:prstGeom prst="line">
            <a:avLst/>
          </a:prstGeom>
          <a:blipFill dpi="0" rotWithShape="1">
            <a:blip r:embed="rId2" cstate="print"/>
            <a:srcRect/>
            <a:stretch>
              <a:fillRect b="-39904"/>
            </a:stretch>
          </a:blipFill>
          <a:ln w="38100" cap="flat" cmpd="sng" algn="ctr">
            <a:solidFill>
              <a:srgbClr val="FF00FF"/>
            </a:solidFill>
            <a:prstDash val="dashDot"/>
            <a:round/>
            <a:headEnd type="none" w="med" len="med"/>
            <a:tailEnd type="none" w="med" len="med"/>
          </a:ln>
          <a:effectLst/>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9050" y="358775"/>
            <a:ext cx="3778250" cy="398780"/>
          </a:xfrm>
          <a:prstGeom prst="rect">
            <a:avLst/>
          </a:prstGeom>
          <a:gradFill>
            <a:gsLst>
              <a:gs pos="0">
                <a:srgbClr val="007BD3"/>
              </a:gs>
              <a:gs pos="100000">
                <a:srgbClr val="03437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地震资料综合解释</a:t>
            </a:r>
            <a:endParaRPr lang="zh-CN" altLang="en-US" sz="2000" b="1"/>
          </a:p>
        </p:txBody>
      </p:sp>
      <p:sp>
        <p:nvSpPr>
          <p:cNvPr id="10" name="文本框 9"/>
          <p:cNvSpPr txBox="1"/>
          <p:nvPr/>
        </p:nvSpPr>
        <p:spPr>
          <a:xfrm>
            <a:off x="4392295" y="5897245"/>
            <a:ext cx="1733550" cy="398780"/>
          </a:xfrm>
          <a:prstGeom prst="rect">
            <a:avLst/>
          </a:prstGeom>
          <a:gradFill>
            <a:gsLst>
              <a:gs pos="0">
                <a:srgbClr val="14CD68"/>
              </a:gs>
              <a:gs pos="100000">
                <a:srgbClr val="0B6E38"/>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下一步</a:t>
            </a:r>
            <a:endParaRPr lang="zh-CN" altLang="en-US" sz="2000" b="1"/>
          </a:p>
        </p:txBody>
      </p:sp>
      <p:sp>
        <p:nvSpPr>
          <p:cNvPr id="13" name="椭圆形标注 12"/>
          <p:cNvSpPr/>
          <p:nvPr/>
        </p:nvSpPr>
        <p:spPr>
          <a:xfrm>
            <a:off x="1441450" y="982980"/>
            <a:ext cx="1035050" cy="504190"/>
          </a:xfrm>
          <a:prstGeom prst="wedgeEllipseCallout">
            <a:avLst>
              <a:gd name="adj1" fmla="val -50587"/>
              <a:gd name="adj2" fmla="val 81863"/>
            </a:avLst>
          </a:prstGeom>
          <a:gradFill>
            <a:gsLst>
              <a:gs pos="0">
                <a:srgbClr val="E30000"/>
              </a:gs>
              <a:gs pos="100000">
                <a:srgbClr val="760303"/>
              </a:gs>
            </a:gsLst>
            <a:lin ang="5400000" scaled="0"/>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b="1"/>
              <a:t>点击</a:t>
            </a:r>
            <a:endParaRPr lang="zh-CN" altLang="en-US" b="1"/>
          </a:p>
        </p:txBody>
      </p:sp>
      <p:sp>
        <p:nvSpPr>
          <p:cNvPr id="4" name="文本框 3"/>
          <p:cNvSpPr txBox="1"/>
          <p:nvPr/>
        </p:nvSpPr>
        <p:spPr>
          <a:xfrm>
            <a:off x="461645" y="1671955"/>
            <a:ext cx="1733550" cy="398780"/>
          </a:xfrm>
          <a:prstGeom prst="rect">
            <a:avLst/>
          </a:prstGeom>
          <a:gradFill>
            <a:gsLst>
              <a:gs pos="0">
                <a:srgbClr val="E30000"/>
              </a:gs>
              <a:gs pos="100000">
                <a:srgbClr val="760303"/>
              </a:gs>
            </a:gsLst>
            <a:lin ang="5400000" scaled="0"/>
          </a:gradFill>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2000" b="1">
                <a:sym typeface="+mn-ea"/>
              </a:rPr>
              <a:t>不整合面</a:t>
            </a:r>
            <a:endParaRPr lang="zh-CN" altLang="en-US" sz="2000" b="1">
              <a:sym typeface="+mn-ea"/>
            </a:endParaRPr>
          </a:p>
        </p:txBody>
      </p:sp>
      <p:sp>
        <p:nvSpPr>
          <p:cNvPr id="8" name="文本框 7"/>
          <p:cNvSpPr txBox="1"/>
          <p:nvPr/>
        </p:nvSpPr>
        <p:spPr>
          <a:xfrm>
            <a:off x="461645" y="259080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2000" b="1">
                <a:sym typeface="+mn-ea"/>
              </a:rPr>
              <a:t>超覆</a:t>
            </a:r>
            <a:endParaRPr lang="zh-CN" altLang="en-US" sz="2000" b="1">
              <a:sym typeface="+mn-ea"/>
            </a:endParaRPr>
          </a:p>
        </p:txBody>
      </p:sp>
      <p:sp>
        <p:nvSpPr>
          <p:cNvPr id="9" name="文本框 8"/>
          <p:cNvSpPr txBox="1"/>
          <p:nvPr/>
        </p:nvSpPr>
        <p:spPr>
          <a:xfrm>
            <a:off x="461645" y="349694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2000" b="1">
                <a:sym typeface="+mn-ea"/>
              </a:rPr>
              <a:t>尖灭</a:t>
            </a:r>
            <a:endParaRPr lang="zh-CN" altLang="en-US" sz="2000" b="1">
              <a:sym typeface="+mn-ea"/>
            </a:endParaRPr>
          </a:p>
        </p:txBody>
      </p:sp>
      <p:sp>
        <p:nvSpPr>
          <p:cNvPr id="11" name="文本框 10"/>
          <p:cNvSpPr txBox="1"/>
          <p:nvPr/>
        </p:nvSpPr>
        <p:spPr>
          <a:xfrm>
            <a:off x="461645" y="440309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古潜山</a:t>
            </a:r>
            <a:endParaRPr lang="zh-CN" altLang="en-US" sz="2000" b="1"/>
          </a:p>
        </p:txBody>
      </p:sp>
      <p:pic>
        <p:nvPicPr>
          <p:cNvPr id="15" name="图片 14" descr="1解释ng（彩）"/>
          <p:cNvPicPr>
            <a:picLocks noChangeAspect="1"/>
          </p:cNvPicPr>
          <p:nvPr/>
        </p:nvPicPr>
        <p:blipFill>
          <a:blip r:embed="rId1"/>
          <a:stretch>
            <a:fillRect/>
          </a:stretch>
        </p:blipFill>
        <p:spPr>
          <a:xfrm>
            <a:off x="2686685" y="1266190"/>
            <a:ext cx="6297930" cy="363156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9050" y="358775"/>
            <a:ext cx="3778250" cy="398780"/>
          </a:xfrm>
          <a:prstGeom prst="rect">
            <a:avLst/>
          </a:prstGeom>
          <a:gradFill>
            <a:gsLst>
              <a:gs pos="0">
                <a:srgbClr val="007BD3"/>
              </a:gs>
              <a:gs pos="100000">
                <a:srgbClr val="03437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地震资料综合解释</a:t>
            </a:r>
            <a:endParaRPr lang="zh-CN" altLang="en-US" sz="2000" b="1"/>
          </a:p>
        </p:txBody>
      </p:sp>
      <p:sp>
        <p:nvSpPr>
          <p:cNvPr id="10" name="文本框 9"/>
          <p:cNvSpPr txBox="1"/>
          <p:nvPr/>
        </p:nvSpPr>
        <p:spPr>
          <a:xfrm>
            <a:off x="4392295" y="5897245"/>
            <a:ext cx="1733550" cy="398780"/>
          </a:xfrm>
          <a:prstGeom prst="rect">
            <a:avLst/>
          </a:prstGeom>
          <a:gradFill>
            <a:gsLst>
              <a:gs pos="0">
                <a:srgbClr val="14CD68"/>
              </a:gs>
              <a:gs pos="100000">
                <a:srgbClr val="0B6E38"/>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下一步</a:t>
            </a:r>
            <a:endParaRPr lang="zh-CN" altLang="en-US" sz="2000" b="1"/>
          </a:p>
        </p:txBody>
      </p:sp>
      <p:sp>
        <p:nvSpPr>
          <p:cNvPr id="13" name="椭圆形标注 12"/>
          <p:cNvSpPr/>
          <p:nvPr/>
        </p:nvSpPr>
        <p:spPr>
          <a:xfrm>
            <a:off x="2018665" y="1995170"/>
            <a:ext cx="1035050" cy="504190"/>
          </a:xfrm>
          <a:prstGeom prst="wedgeEllipseCallout">
            <a:avLst>
              <a:gd name="adj1" fmla="val -50587"/>
              <a:gd name="adj2" fmla="val 81863"/>
            </a:avLst>
          </a:prstGeom>
          <a:gradFill>
            <a:gsLst>
              <a:gs pos="0">
                <a:srgbClr val="E30000"/>
              </a:gs>
              <a:gs pos="100000">
                <a:srgbClr val="760303"/>
              </a:gs>
            </a:gsLst>
            <a:lin ang="5400000" scaled="0"/>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b="1"/>
              <a:t>点击</a:t>
            </a:r>
            <a:endParaRPr lang="zh-CN" altLang="en-US" b="1"/>
          </a:p>
        </p:txBody>
      </p:sp>
      <p:sp>
        <p:nvSpPr>
          <p:cNvPr id="4" name="文本框 3"/>
          <p:cNvSpPr txBox="1"/>
          <p:nvPr/>
        </p:nvSpPr>
        <p:spPr>
          <a:xfrm>
            <a:off x="461645" y="167195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不整合面</a:t>
            </a:r>
            <a:endParaRPr lang="zh-CN" altLang="en-US" sz="2000" b="1"/>
          </a:p>
        </p:txBody>
      </p:sp>
      <p:sp>
        <p:nvSpPr>
          <p:cNvPr id="8" name="文本框 7"/>
          <p:cNvSpPr txBox="1"/>
          <p:nvPr/>
        </p:nvSpPr>
        <p:spPr>
          <a:xfrm>
            <a:off x="461645" y="2590800"/>
            <a:ext cx="1733550" cy="398780"/>
          </a:xfrm>
          <a:prstGeom prst="rect">
            <a:avLst/>
          </a:prstGeom>
          <a:gradFill>
            <a:gsLst>
              <a:gs pos="0">
                <a:srgbClr val="E30000"/>
              </a:gs>
              <a:gs pos="100000">
                <a:srgbClr val="760303"/>
              </a:gs>
            </a:gsLst>
            <a:lin ang="5400000" scaled="0"/>
          </a:gradFill>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2000" b="1">
                <a:sym typeface="+mn-ea"/>
              </a:rPr>
              <a:t>超覆</a:t>
            </a:r>
            <a:endParaRPr lang="zh-CN" altLang="en-US" sz="2000" b="1">
              <a:sym typeface="+mn-ea"/>
            </a:endParaRPr>
          </a:p>
        </p:txBody>
      </p:sp>
      <p:sp>
        <p:nvSpPr>
          <p:cNvPr id="9" name="文本框 8"/>
          <p:cNvSpPr txBox="1"/>
          <p:nvPr/>
        </p:nvSpPr>
        <p:spPr>
          <a:xfrm>
            <a:off x="461645" y="348424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2000" b="1">
                <a:sym typeface="+mn-ea"/>
              </a:rPr>
              <a:t>尖灭</a:t>
            </a:r>
            <a:endParaRPr lang="zh-CN" altLang="en-US" sz="2000" b="1">
              <a:sym typeface="+mn-ea"/>
            </a:endParaRPr>
          </a:p>
        </p:txBody>
      </p:sp>
      <p:sp>
        <p:nvSpPr>
          <p:cNvPr id="11" name="文本框 10"/>
          <p:cNvSpPr txBox="1"/>
          <p:nvPr/>
        </p:nvSpPr>
        <p:spPr>
          <a:xfrm>
            <a:off x="461645" y="440309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古潜山</a:t>
            </a:r>
            <a:endParaRPr lang="zh-CN" altLang="en-US" sz="2000" b="1"/>
          </a:p>
        </p:txBody>
      </p:sp>
      <p:pic>
        <p:nvPicPr>
          <p:cNvPr id="283650" name="Picture 2" descr="c8"/>
          <p:cNvPicPr>
            <a:picLocks noChangeAspect="1"/>
          </p:cNvPicPr>
          <p:nvPr/>
        </p:nvPicPr>
        <p:blipFill>
          <a:blip r:embed="rId1"/>
          <a:stretch>
            <a:fillRect/>
          </a:stretch>
        </p:blipFill>
        <p:spPr>
          <a:xfrm>
            <a:off x="2840990" y="724535"/>
            <a:ext cx="365125" cy="365125"/>
          </a:xfrm>
          <a:prstGeom prst="rect">
            <a:avLst/>
          </a:prstGeom>
          <a:noFill/>
          <a:ln w="9525">
            <a:noFill/>
          </a:ln>
        </p:spPr>
      </p:pic>
      <p:pic>
        <p:nvPicPr>
          <p:cNvPr id="283651" name="Picture 3" descr="X592FC"/>
          <p:cNvPicPr>
            <a:picLocks noChangeAspect="1"/>
          </p:cNvPicPr>
          <p:nvPr/>
        </p:nvPicPr>
        <p:blipFill>
          <a:blip r:embed="rId2"/>
          <a:stretch>
            <a:fillRect/>
          </a:stretch>
        </p:blipFill>
        <p:spPr>
          <a:xfrm>
            <a:off x="2840990" y="699135"/>
            <a:ext cx="8391525" cy="5969000"/>
          </a:xfrm>
          <a:prstGeom prst="rect">
            <a:avLst/>
          </a:prstGeom>
          <a:noFill/>
          <a:ln w="12700" cap="flat" cmpd="sng">
            <a:pattFill prst="dkUpDiag">
              <a:fgClr>
                <a:srgbClr val="00FFFF"/>
              </a:fgClr>
              <a:bgClr>
                <a:srgbClr val="800000"/>
              </a:bgClr>
            </a:pattFill>
            <a:prstDash val="solid"/>
            <a:miter/>
            <a:headEnd type="none" w="med" len="med"/>
            <a:tailEnd type="none" w="med" len="med"/>
          </a:ln>
        </p:spPr>
      </p:pic>
      <p:sp>
        <p:nvSpPr>
          <p:cNvPr id="158724" name="Text Box 4"/>
          <p:cNvSpPr txBox="1">
            <a:spLocks noChangeArrowheads="1"/>
          </p:cNvSpPr>
          <p:nvPr/>
        </p:nvSpPr>
        <p:spPr bwMode="auto">
          <a:xfrm>
            <a:off x="5660390" y="6591935"/>
            <a:ext cx="2743200" cy="457200"/>
          </a:xfrm>
          <a:prstGeom prst="rect">
            <a:avLst/>
          </a:prstGeom>
          <a:noFill/>
          <a:ln w="9525">
            <a:noFill/>
            <a:miter lim="800000"/>
          </a:ln>
          <a:effectLst/>
        </p:spPr>
        <p:txBody>
          <a:bodyPr>
            <a:spAutoFit/>
          </a:bodyPr>
          <a:lstStyle/>
          <a:p>
            <a:pPr marR="0" defTabSz="914400">
              <a:spcBef>
                <a:spcPct val="50000"/>
              </a:spcBef>
              <a:buClrTx/>
              <a:buSzTx/>
              <a:buFont typeface="Arial" panose="020B0604020202020204" pitchFamily="34" charset="0"/>
              <a:defRPr/>
            </a:pPr>
            <a:r>
              <a:rPr kumimoji="1" lang="zh-CN" altLang="en-US" sz="2400" b="1" kern="1200" cap="none" spc="0" normalizeH="0" baseline="0" noProof="0" dirty="0">
                <a:effectLst>
                  <a:outerShdw blurRad="38100" dist="38100" dir="2700000" algn="tl">
                    <a:srgbClr val="C0C0C0"/>
                  </a:outerShdw>
                </a:effectLst>
                <a:latin typeface="Times New Roman" panose="02020603050405020304" pitchFamily="18" charset="0"/>
                <a:ea typeface="隶书" panose="02010509060101010101" charset="-122"/>
                <a:cs typeface="+mn-cs"/>
              </a:rPr>
              <a:t>超覆剖面特征</a:t>
            </a:r>
            <a:endParaRPr kumimoji="1" lang="zh-CN" altLang="en-US" sz="2400" b="1" kern="1200" cap="none" spc="0" normalizeH="0" baseline="0" noProof="0" dirty="0">
              <a:effectLst>
                <a:outerShdw blurRad="38100" dist="38100" dir="2700000" algn="tl">
                  <a:srgbClr val="C0C0C0"/>
                </a:outerShdw>
              </a:effectLst>
              <a:latin typeface="Times New Roman" panose="02020603050405020304" pitchFamily="18" charset="0"/>
              <a:ea typeface="隶书" panose="02010509060101010101" charset="-122"/>
              <a:cs typeface="+mn-cs"/>
            </a:endParaRPr>
          </a:p>
        </p:txBody>
      </p:sp>
      <p:sp>
        <p:nvSpPr>
          <p:cNvPr id="158725" name="AutoShape 5"/>
          <p:cNvSpPr/>
          <p:nvPr/>
        </p:nvSpPr>
        <p:spPr>
          <a:xfrm>
            <a:off x="3679190" y="2985135"/>
            <a:ext cx="984885" cy="381000"/>
          </a:xfrm>
          <a:prstGeom prst="wedgeRoundRectCallout">
            <a:avLst>
              <a:gd name="adj1" fmla="val 45208"/>
              <a:gd name="adj2" fmla="val -217917"/>
              <a:gd name="adj3" fmla="val 16667"/>
            </a:avLst>
          </a:prstGeom>
          <a:gradFill rotWithShape="0">
            <a:gsLst>
              <a:gs pos="0">
                <a:srgbClr val="FFD9D9"/>
              </a:gs>
              <a:gs pos="100000">
                <a:srgbClr val="CCFFCC"/>
              </a:gs>
            </a:gsLst>
            <a:path path="rect">
              <a:fillToRect l="100000" t="100000"/>
            </a:path>
            <a:tileRect/>
          </a:gradFill>
          <a:ln w="9525" cap="flat" cmpd="sng">
            <a:solidFill>
              <a:schemeClr val="tx2"/>
            </a:solidFill>
            <a:prstDash val="solid"/>
            <a:miter/>
            <a:headEnd type="none" w="med" len="med"/>
            <a:tailEnd type="none" w="med" len="med"/>
          </a:ln>
        </p:spPr>
        <p:txBody>
          <a:bodyPr/>
          <a:lstStyle/>
          <a:p>
            <a:pPr>
              <a:buFont typeface="Arial" panose="020B0604020202020204" pitchFamily="34" charset="0"/>
            </a:pPr>
            <a:r>
              <a:rPr lang="zh-CN" altLang="en-US" b="1" dirty="0">
                <a:solidFill>
                  <a:schemeClr val="accent2"/>
                </a:solidFill>
                <a:latin typeface="Times New Roman" panose="02020603050405020304" pitchFamily="18" charset="0"/>
                <a:ea typeface="华文新魏" panose="02010800040101010101" pitchFamily="2" charset="-122"/>
              </a:rPr>
              <a:t>断超</a:t>
            </a:r>
            <a:endParaRPr lang="zh-CN" altLang="en-US" b="1" dirty="0">
              <a:solidFill>
                <a:schemeClr val="accent2"/>
              </a:solidFill>
              <a:latin typeface="Times New Roman" panose="02020603050405020304" pitchFamily="18" charset="0"/>
              <a:ea typeface="华文新魏" panose="02010800040101010101" pitchFamily="2" charset="-122"/>
            </a:endParaRPr>
          </a:p>
        </p:txBody>
      </p:sp>
      <p:sp>
        <p:nvSpPr>
          <p:cNvPr id="158726" name="AutoShape 6"/>
          <p:cNvSpPr/>
          <p:nvPr/>
        </p:nvSpPr>
        <p:spPr>
          <a:xfrm>
            <a:off x="6955790" y="4432935"/>
            <a:ext cx="977900" cy="381000"/>
          </a:xfrm>
          <a:prstGeom prst="wedgeRoundRectCallout">
            <a:avLst>
              <a:gd name="adj1" fmla="val 31875"/>
              <a:gd name="adj2" fmla="val -201250"/>
              <a:gd name="adj3" fmla="val 16667"/>
            </a:avLst>
          </a:prstGeom>
          <a:gradFill rotWithShape="0">
            <a:gsLst>
              <a:gs pos="0">
                <a:srgbClr val="FFD9D9"/>
              </a:gs>
              <a:gs pos="100000">
                <a:srgbClr val="CCFFCC"/>
              </a:gs>
            </a:gsLst>
            <a:path path="rect">
              <a:fillToRect l="100000" t="100000"/>
            </a:path>
            <a:tileRect/>
          </a:gradFill>
          <a:ln w="9525" cap="flat" cmpd="sng">
            <a:solidFill>
              <a:schemeClr val="tx2"/>
            </a:solidFill>
            <a:prstDash val="solid"/>
            <a:miter/>
            <a:headEnd type="none" w="med" len="med"/>
            <a:tailEnd type="none" w="med" len="med"/>
          </a:ln>
        </p:spPr>
        <p:txBody>
          <a:bodyPr/>
          <a:lstStyle/>
          <a:p>
            <a:pPr>
              <a:buFont typeface="Arial" panose="020B0604020202020204" pitchFamily="34" charset="0"/>
            </a:pPr>
            <a:r>
              <a:rPr lang="zh-CN" altLang="en-US" b="1" dirty="0">
                <a:solidFill>
                  <a:schemeClr val="accent2"/>
                </a:solidFill>
                <a:latin typeface="Times New Roman" panose="02020603050405020304" pitchFamily="18" charset="0"/>
                <a:ea typeface="华文新魏" panose="02010800040101010101" pitchFamily="2" charset="-122"/>
              </a:rPr>
              <a:t>尖超</a:t>
            </a:r>
            <a:endParaRPr lang="zh-CN" altLang="en-US" b="1" dirty="0">
              <a:solidFill>
                <a:schemeClr val="accent2"/>
              </a:solidFill>
              <a:latin typeface="Times New Roman" panose="02020603050405020304" pitchFamily="18" charset="0"/>
              <a:ea typeface="华文新魏" panose="02010800040101010101" pitchFamily="2" charset="-122"/>
            </a:endParaRPr>
          </a:p>
        </p:txBody>
      </p:sp>
      <p:sp>
        <p:nvSpPr>
          <p:cNvPr id="2" name="文本框 1"/>
          <p:cNvSpPr txBox="1"/>
          <p:nvPr/>
        </p:nvSpPr>
        <p:spPr>
          <a:xfrm>
            <a:off x="11715750" y="1848485"/>
            <a:ext cx="2540000" cy="4799965"/>
          </a:xfrm>
          <a:prstGeom prst="rect">
            <a:avLst/>
          </a:prstGeom>
          <a:noFill/>
        </p:spPr>
        <p:txBody>
          <a:bodyPr wrap="square" rtlCol="0" anchor="t">
            <a:spAutoFit/>
          </a:bodyPr>
          <a:lstStyle/>
          <a:p>
            <a:r>
              <a:rPr lang="zh-CN" altLang="en-US" b="1" dirty="0">
                <a:sym typeface="+mn-ea"/>
              </a:rPr>
              <a:t>发育于盆地边缘的斜坡带，也是不整合的一种表现形式</a:t>
            </a:r>
            <a:endParaRPr lang="zh-CN" altLang="en-US" b="1" dirty="0"/>
          </a:p>
          <a:p>
            <a:r>
              <a:rPr lang="zh-CN" altLang="en-US" b="1" u="sng" dirty="0">
                <a:solidFill>
                  <a:schemeClr val="accent2"/>
                </a:solidFill>
                <a:sym typeface="+mn-ea"/>
              </a:rPr>
              <a:t>超覆：</a:t>
            </a:r>
            <a:r>
              <a:rPr lang="zh-CN" altLang="en-US" b="1" dirty="0">
                <a:sym typeface="+mn-ea"/>
              </a:rPr>
              <a:t>海水上升</a:t>
            </a:r>
            <a:r>
              <a:rPr lang="en-US" altLang="zh-CN" b="1">
                <a:sym typeface="+mn-ea"/>
              </a:rPr>
              <a:t>,</a:t>
            </a:r>
            <a:r>
              <a:rPr lang="zh-CN" altLang="en-US" b="1" dirty="0">
                <a:sym typeface="+mn-ea"/>
              </a:rPr>
              <a:t>盆地边缘地带的新地层会依次超越覆盖在下面较老地层之上</a:t>
            </a:r>
            <a:r>
              <a:rPr lang="zh-CN" altLang="en-US" b="1" dirty="0">
                <a:solidFill>
                  <a:schemeClr val="accent2"/>
                </a:solidFill>
                <a:sym typeface="+mn-ea"/>
              </a:rPr>
              <a:t>（超覆上超点在海侵时地层沉积范围不断扩大） </a:t>
            </a:r>
            <a:endParaRPr lang="zh-CN" altLang="en-US" b="1" dirty="0">
              <a:solidFill>
                <a:schemeClr val="accent2"/>
              </a:solidFill>
              <a:sym typeface="+mn-ea"/>
            </a:endParaRPr>
          </a:p>
          <a:p>
            <a:r>
              <a:rPr lang="zh-CN" altLang="en-US" b="1" u="sng" dirty="0">
                <a:solidFill>
                  <a:schemeClr val="accent2"/>
                </a:solidFill>
                <a:sym typeface="+mn-ea"/>
              </a:rPr>
              <a:t>退覆：</a:t>
            </a:r>
            <a:r>
              <a:rPr lang="zh-CN" altLang="en-US" b="1" dirty="0">
                <a:sym typeface="+mn-ea"/>
              </a:rPr>
              <a:t>海退时上覆新地层沉积范围不断向盆地中心退缩，时间剖面上覆新地层的反射逐步被下面地层的反射取代</a:t>
            </a:r>
            <a:r>
              <a:rPr lang="zh-CN" altLang="en-US" b="1" dirty="0">
                <a:solidFill>
                  <a:schemeClr val="accent2"/>
                </a:solidFill>
                <a:sym typeface="+mn-ea"/>
              </a:rPr>
              <a:t>，（沉积物分布范围逐渐减小）</a:t>
            </a:r>
            <a:r>
              <a:rPr lang="zh-CN" altLang="en-US" b="1" dirty="0">
                <a:sym typeface="+mn-ea"/>
              </a:rPr>
              <a:t>。</a:t>
            </a:r>
            <a:endParaRPr lang="zh-CN" altLang="en-US" b="1" dirty="0"/>
          </a:p>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8725"/>
                                        </p:tgtEl>
                                        <p:attrNameLst>
                                          <p:attrName>style.visibility</p:attrName>
                                        </p:attrNameLst>
                                      </p:cBhvr>
                                      <p:to>
                                        <p:strVal val="visible"/>
                                      </p:to>
                                    </p:set>
                                    <p:animEffect transition="in" filter="wipe(down)">
                                      <p:cBhvr>
                                        <p:cTn id="7" dur="500"/>
                                        <p:tgtEl>
                                          <p:spTgt spid="15872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8726"/>
                                        </p:tgtEl>
                                        <p:attrNameLst>
                                          <p:attrName>style.visibility</p:attrName>
                                        </p:attrNameLst>
                                      </p:cBhvr>
                                      <p:to>
                                        <p:strVal val="visible"/>
                                      </p:to>
                                    </p:set>
                                    <p:animEffect transition="in" filter="wipe(down)">
                                      <p:cBhvr>
                                        <p:cTn id="11" dur="500"/>
                                        <p:tgtEl>
                                          <p:spTgt spid="158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5" grpId="0" bldLvl="0" animBg="1"/>
      <p:bldP spid="158726"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9050" y="358775"/>
            <a:ext cx="3778250" cy="398780"/>
          </a:xfrm>
          <a:prstGeom prst="rect">
            <a:avLst/>
          </a:prstGeom>
          <a:gradFill>
            <a:gsLst>
              <a:gs pos="0">
                <a:srgbClr val="007BD3"/>
              </a:gs>
              <a:gs pos="100000">
                <a:srgbClr val="03437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地震资料综合解释</a:t>
            </a:r>
            <a:endParaRPr lang="zh-CN" altLang="en-US" sz="2000" b="1"/>
          </a:p>
        </p:txBody>
      </p:sp>
      <p:sp>
        <p:nvSpPr>
          <p:cNvPr id="10" name="文本框 9"/>
          <p:cNvSpPr txBox="1"/>
          <p:nvPr/>
        </p:nvSpPr>
        <p:spPr>
          <a:xfrm>
            <a:off x="4392295" y="5897245"/>
            <a:ext cx="1733550" cy="398780"/>
          </a:xfrm>
          <a:prstGeom prst="rect">
            <a:avLst/>
          </a:prstGeom>
          <a:gradFill>
            <a:gsLst>
              <a:gs pos="0">
                <a:srgbClr val="14CD68"/>
              </a:gs>
              <a:gs pos="100000">
                <a:srgbClr val="0B6E38"/>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下一步</a:t>
            </a:r>
            <a:endParaRPr lang="zh-CN" altLang="en-US" sz="2000" b="1"/>
          </a:p>
        </p:txBody>
      </p:sp>
      <p:sp>
        <p:nvSpPr>
          <p:cNvPr id="13" name="椭圆形标注 12"/>
          <p:cNvSpPr/>
          <p:nvPr/>
        </p:nvSpPr>
        <p:spPr>
          <a:xfrm>
            <a:off x="2059305" y="2989580"/>
            <a:ext cx="1035050" cy="504190"/>
          </a:xfrm>
          <a:prstGeom prst="wedgeEllipseCallout">
            <a:avLst>
              <a:gd name="adj1" fmla="val -50587"/>
              <a:gd name="adj2" fmla="val 81863"/>
            </a:avLst>
          </a:prstGeom>
          <a:gradFill>
            <a:gsLst>
              <a:gs pos="0">
                <a:srgbClr val="E30000"/>
              </a:gs>
              <a:gs pos="100000">
                <a:srgbClr val="760303"/>
              </a:gs>
            </a:gsLst>
            <a:lin ang="5400000" scaled="0"/>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b="1"/>
              <a:t>点击</a:t>
            </a:r>
            <a:endParaRPr lang="zh-CN" altLang="en-US" b="1"/>
          </a:p>
        </p:txBody>
      </p:sp>
      <p:sp>
        <p:nvSpPr>
          <p:cNvPr id="4" name="文本框 3"/>
          <p:cNvSpPr txBox="1"/>
          <p:nvPr/>
        </p:nvSpPr>
        <p:spPr>
          <a:xfrm>
            <a:off x="461645" y="167195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不整合面</a:t>
            </a:r>
            <a:endParaRPr lang="zh-CN" altLang="en-US" sz="2000" b="1"/>
          </a:p>
        </p:txBody>
      </p:sp>
      <p:sp>
        <p:nvSpPr>
          <p:cNvPr id="8" name="文本框 7"/>
          <p:cNvSpPr txBox="1"/>
          <p:nvPr/>
        </p:nvSpPr>
        <p:spPr>
          <a:xfrm>
            <a:off x="461645" y="259080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2000" b="1">
                <a:sym typeface="+mn-ea"/>
              </a:rPr>
              <a:t>超覆</a:t>
            </a:r>
            <a:endParaRPr lang="zh-CN" altLang="en-US" sz="2000" b="1">
              <a:sym typeface="+mn-ea"/>
            </a:endParaRPr>
          </a:p>
        </p:txBody>
      </p:sp>
      <p:sp>
        <p:nvSpPr>
          <p:cNvPr id="9" name="文本框 8"/>
          <p:cNvSpPr txBox="1"/>
          <p:nvPr/>
        </p:nvSpPr>
        <p:spPr>
          <a:xfrm>
            <a:off x="461645" y="3484245"/>
            <a:ext cx="1733550" cy="398780"/>
          </a:xfrm>
          <a:prstGeom prst="rect">
            <a:avLst/>
          </a:prstGeom>
          <a:gradFill>
            <a:gsLst>
              <a:gs pos="0">
                <a:srgbClr val="E30000"/>
              </a:gs>
              <a:gs pos="100000">
                <a:srgbClr val="760303"/>
              </a:gs>
            </a:gsLst>
            <a:lin ang="5400000" scaled="0"/>
          </a:gradFill>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2000" b="1">
                <a:sym typeface="+mn-ea"/>
              </a:rPr>
              <a:t>尖灭</a:t>
            </a:r>
            <a:endParaRPr lang="zh-CN" altLang="en-US" sz="2000" b="1">
              <a:sym typeface="+mn-ea"/>
            </a:endParaRPr>
          </a:p>
        </p:txBody>
      </p:sp>
      <p:sp>
        <p:nvSpPr>
          <p:cNvPr id="11" name="文本框 10"/>
          <p:cNvSpPr txBox="1"/>
          <p:nvPr/>
        </p:nvSpPr>
        <p:spPr>
          <a:xfrm>
            <a:off x="461645" y="440309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古潜山</a:t>
            </a:r>
            <a:endParaRPr lang="zh-CN" altLang="en-US" sz="2000" b="1"/>
          </a:p>
        </p:txBody>
      </p:sp>
      <p:pic>
        <p:nvPicPr>
          <p:cNvPr id="289794" name="图片 289793" descr="longshen101"/>
          <p:cNvPicPr>
            <a:picLocks noChangeAspect="1"/>
          </p:cNvPicPr>
          <p:nvPr/>
        </p:nvPicPr>
        <p:blipFill>
          <a:blip r:embed="rId1"/>
          <a:srcRect l="49864" t="15405" r="8279" b="26128"/>
          <a:stretch>
            <a:fillRect/>
          </a:stretch>
        </p:blipFill>
        <p:spPr>
          <a:xfrm>
            <a:off x="3001010" y="1647825"/>
            <a:ext cx="5278120" cy="3914775"/>
          </a:xfrm>
          <a:prstGeom prst="rect">
            <a:avLst/>
          </a:prstGeom>
          <a:noFill/>
          <a:ln w="9525">
            <a:noFill/>
          </a:ln>
        </p:spPr>
      </p:pic>
      <p:sp>
        <p:nvSpPr>
          <p:cNvPr id="289795" name="椭圆 289794"/>
          <p:cNvSpPr/>
          <p:nvPr/>
        </p:nvSpPr>
        <p:spPr>
          <a:xfrm rot="-1618813">
            <a:off x="4779645" y="2055495"/>
            <a:ext cx="2631440" cy="705485"/>
          </a:xfrm>
          <a:prstGeom prst="ellipse">
            <a:avLst/>
          </a:prstGeom>
          <a:noFill/>
          <a:ln w="19050" cap="flat" cmpd="sng">
            <a:solidFill>
              <a:srgbClr val="FF0000"/>
            </a:solidFill>
            <a:prstDash val="solid"/>
            <a:headEnd type="none" w="med" len="med"/>
            <a:tailEnd type="none" w="med" len="med"/>
          </a:ln>
        </p:spPr>
        <p:txBody>
          <a:bodyPr/>
          <a:lstStyle/>
          <a:p>
            <a:endParaRPr lang="zh-CN" altLang="en-US"/>
          </a:p>
        </p:txBody>
      </p:sp>
      <p:sp>
        <p:nvSpPr>
          <p:cNvPr id="2" name="文本框 1"/>
          <p:cNvSpPr txBox="1"/>
          <p:nvPr/>
        </p:nvSpPr>
        <p:spPr>
          <a:xfrm>
            <a:off x="9144000" y="1758950"/>
            <a:ext cx="2540000" cy="3692525"/>
          </a:xfrm>
          <a:prstGeom prst="rect">
            <a:avLst/>
          </a:prstGeom>
          <a:noFill/>
        </p:spPr>
        <p:txBody>
          <a:bodyPr wrap="square" rtlCol="0" anchor="t">
            <a:spAutoFit/>
          </a:bodyPr>
          <a:lstStyle/>
          <a:p>
            <a:r>
              <a:rPr lang="zh-CN" altLang="en-US" b="1" dirty="0">
                <a:sym typeface="+mn-ea"/>
              </a:rPr>
              <a:t>岩层厚度逐渐变薄以至消失，形成的楔形地质体。</a:t>
            </a:r>
            <a:r>
              <a:rPr lang="zh-CN" altLang="en-US" b="1" dirty="0">
                <a:solidFill>
                  <a:schemeClr val="accent2"/>
                </a:solidFill>
                <a:sym typeface="+mn-ea"/>
              </a:rPr>
              <a:t>（岩性尖灭，不整合尖灭，超覆和退覆尖灭，断层尖灭）</a:t>
            </a:r>
            <a:endParaRPr lang="zh-CN" altLang="en-US" b="1" dirty="0">
              <a:solidFill>
                <a:schemeClr val="accent2"/>
              </a:solidFill>
            </a:endParaRPr>
          </a:p>
          <a:p>
            <a:r>
              <a:rPr lang="zh-CN" altLang="en-US" b="1" dirty="0">
                <a:sym typeface="+mn-ea"/>
              </a:rPr>
              <a:t> 尖灭可以形成地层圈闭油气藏，尖灭在</a:t>
            </a:r>
            <a:r>
              <a:rPr lang="zh-CN" altLang="en-US" b="1" u="sng" dirty="0">
                <a:solidFill>
                  <a:schemeClr val="accent2"/>
                </a:solidFill>
                <a:sym typeface="+mn-ea"/>
              </a:rPr>
              <a:t>时间剖面上</a:t>
            </a:r>
            <a:r>
              <a:rPr lang="zh-CN" altLang="en-US" b="1" dirty="0">
                <a:sym typeface="+mn-ea"/>
              </a:rPr>
              <a:t>表现为：上、下两组波的同相轴逐渐靠扰，两波之间的反射相位逐渐减少直到消失最后两波合扰，出现尖灭点。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9795"/>
                                        </p:tgtEl>
                                        <p:attrNameLst>
                                          <p:attrName>style.visibility</p:attrName>
                                        </p:attrNameLst>
                                      </p:cBhvr>
                                      <p:to>
                                        <p:strVal val="visible"/>
                                      </p:to>
                                    </p:set>
                                    <p:anim calcmode="lin" valueType="num">
                                      <p:cBhvr additive="base">
                                        <p:cTn id="7" dur="500" fill="hold"/>
                                        <p:tgtEl>
                                          <p:spTgt spid="289795"/>
                                        </p:tgtEl>
                                        <p:attrNameLst>
                                          <p:attrName>ppt_x</p:attrName>
                                        </p:attrNameLst>
                                      </p:cBhvr>
                                      <p:tavLst>
                                        <p:tav tm="0">
                                          <p:val>
                                            <p:strVal val="#ppt_x"/>
                                          </p:val>
                                        </p:tav>
                                        <p:tav tm="100000">
                                          <p:val>
                                            <p:strVal val="#ppt_x"/>
                                          </p:val>
                                        </p:tav>
                                      </p:tavLst>
                                    </p:anim>
                                    <p:anim calcmode="lin" valueType="num">
                                      <p:cBhvr additive="base">
                                        <p:cTn id="8" dur="500" fill="hold"/>
                                        <p:tgtEl>
                                          <p:spTgt spid="289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9050" y="358775"/>
            <a:ext cx="3778250" cy="398780"/>
          </a:xfrm>
          <a:prstGeom prst="rect">
            <a:avLst/>
          </a:prstGeom>
          <a:gradFill>
            <a:gsLst>
              <a:gs pos="0">
                <a:srgbClr val="007BD3"/>
              </a:gs>
              <a:gs pos="100000">
                <a:srgbClr val="03437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地震资料综合解释</a:t>
            </a:r>
            <a:endParaRPr lang="zh-CN" altLang="en-US" sz="2000" b="1"/>
          </a:p>
        </p:txBody>
      </p:sp>
      <p:sp>
        <p:nvSpPr>
          <p:cNvPr id="10" name="文本框 9"/>
          <p:cNvSpPr txBox="1"/>
          <p:nvPr/>
        </p:nvSpPr>
        <p:spPr>
          <a:xfrm>
            <a:off x="4392295" y="5897245"/>
            <a:ext cx="1733550" cy="398780"/>
          </a:xfrm>
          <a:prstGeom prst="rect">
            <a:avLst/>
          </a:prstGeom>
          <a:gradFill>
            <a:gsLst>
              <a:gs pos="0">
                <a:srgbClr val="14CD68"/>
              </a:gs>
              <a:gs pos="100000">
                <a:srgbClr val="0B6E38"/>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下一步</a:t>
            </a:r>
            <a:endParaRPr lang="zh-CN" altLang="en-US" sz="2000" b="1"/>
          </a:p>
        </p:txBody>
      </p:sp>
      <p:sp>
        <p:nvSpPr>
          <p:cNvPr id="13" name="椭圆形标注 12"/>
          <p:cNvSpPr/>
          <p:nvPr/>
        </p:nvSpPr>
        <p:spPr>
          <a:xfrm>
            <a:off x="2125345" y="3694430"/>
            <a:ext cx="1035050" cy="504190"/>
          </a:xfrm>
          <a:prstGeom prst="wedgeEllipseCallout">
            <a:avLst>
              <a:gd name="adj1" fmla="val -50587"/>
              <a:gd name="adj2" fmla="val 81863"/>
            </a:avLst>
          </a:prstGeom>
          <a:gradFill>
            <a:gsLst>
              <a:gs pos="0">
                <a:srgbClr val="E30000"/>
              </a:gs>
              <a:gs pos="100000">
                <a:srgbClr val="760303"/>
              </a:gs>
            </a:gsLst>
            <a:lin ang="5400000" scaled="0"/>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b="1"/>
              <a:t>点击</a:t>
            </a:r>
            <a:endParaRPr lang="zh-CN" altLang="en-US" b="1"/>
          </a:p>
        </p:txBody>
      </p:sp>
      <p:sp>
        <p:nvSpPr>
          <p:cNvPr id="4" name="文本框 3"/>
          <p:cNvSpPr txBox="1"/>
          <p:nvPr/>
        </p:nvSpPr>
        <p:spPr>
          <a:xfrm>
            <a:off x="461645" y="167195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不整合面</a:t>
            </a:r>
            <a:endParaRPr lang="zh-CN" altLang="en-US" sz="2000" b="1"/>
          </a:p>
        </p:txBody>
      </p:sp>
      <p:sp>
        <p:nvSpPr>
          <p:cNvPr id="8" name="文本框 7"/>
          <p:cNvSpPr txBox="1"/>
          <p:nvPr/>
        </p:nvSpPr>
        <p:spPr>
          <a:xfrm>
            <a:off x="461645" y="2590800"/>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超覆</a:t>
            </a:r>
            <a:endParaRPr lang="zh-CN" altLang="en-US" sz="2000" b="1"/>
          </a:p>
        </p:txBody>
      </p:sp>
      <p:sp>
        <p:nvSpPr>
          <p:cNvPr id="9" name="文本框 8"/>
          <p:cNvSpPr txBox="1"/>
          <p:nvPr/>
        </p:nvSpPr>
        <p:spPr>
          <a:xfrm>
            <a:off x="461645" y="3484245"/>
            <a:ext cx="1733550" cy="39878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尖灭</a:t>
            </a:r>
            <a:endParaRPr lang="zh-CN" altLang="en-US" sz="2000" b="1"/>
          </a:p>
        </p:txBody>
      </p:sp>
      <p:sp>
        <p:nvSpPr>
          <p:cNvPr id="11" name="文本框 10"/>
          <p:cNvSpPr txBox="1"/>
          <p:nvPr/>
        </p:nvSpPr>
        <p:spPr>
          <a:xfrm>
            <a:off x="461645" y="4403090"/>
            <a:ext cx="1733550" cy="398780"/>
          </a:xfrm>
          <a:prstGeom prst="rect">
            <a:avLst/>
          </a:prstGeom>
          <a:gradFill>
            <a:gsLst>
              <a:gs pos="0">
                <a:srgbClr val="E30000"/>
              </a:gs>
              <a:gs pos="100000">
                <a:srgbClr val="76030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古潜山</a:t>
            </a:r>
            <a:endParaRPr lang="zh-CN" altLang="en-US" sz="2000" b="1"/>
          </a:p>
        </p:txBody>
      </p:sp>
      <p:grpSp>
        <p:nvGrpSpPr>
          <p:cNvPr id="296962" name="Group 21"/>
          <p:cNvGrpSpPr/>
          <p:nvPr/>
        </p:nvGrpSpPr>
        <p:grpSpPr>
          <a:xfrm>
            <a:off x="2840355" y="807085"/>
            <a:ext cx="6042025" cy="4521594"/>
            <a:chOff x="240" y="170"/>
            <a:chExt cx="5328" cy="4302"/>
          </a:xfrm>
        </p:grpSpPr>
        <p:pic>
          <p:nvPicPr>
            <p:cNvPr id="296963" name="Picture 6"/>
            <p:cNvPicPr>
              <a:picLocks noChangeAspect="1"/>
            </p:cNvPicPr>
            <p:nvPr/>
          </p:nvPicPr>
          <p:blipFill>
            <a:blip r:embed="rId1"/>
            <a:stretch>
              <a:fillRect/>
            </a:stretch>
          </p:blipFill>
          <p:spPr>
            <a:xfrm>
              <a:off x="240" y="480"/>
              <a:ext cx="5328" cy="3696"/>
            </a:xfrm>
            <a:prstGeom prst="rect">
              <a:avLst/>
            </a:prstGeom>
            <a:noFill/>
            <a:ln w="9525">
              <a:noFill/>
            </a:ln>
          </p:spPr>
        </p:pic>
        <p:sp>
          <p:nvSpPr>
            <p:cNvPr id="296964" name="Rectangle 7"/>
            <p:cNvSpPr/>
            <p:nvPr/>
          </p:nvSpPr>
          <p:spPr>
            <a:xfrm>
              <a:off x="2214" y="2592"/>
              <a:ext cx="234" cy="230"/>
            </a:xfrm>
            <a:prstGeom prst="rect">
              <a:avLst/>
            </a:prstGeom>
            <a:solidFill>
              <a:srgbClr val="FFFFFF"/>
            </a:solidFill>
            <a:ln w="9525">
              <a:noFill/>
            </a:ln>
          </p:spPr>
          <p:txBody>
            <a:bodyPr/>
            <a:lstStyle/>
            <a:p>
              <a:pPr>
                <a:buFont typeface="Arial" panose="020B0604020202020204" pitchFamily="34" charset="0"/>
              </a:pPr>
              <a:endParaRPr lang="zh-CN" altLang="en-US" sz="1400" dirty="0">
                <a:latin typeface="Arial" panose="020B0604020202020204" pitchFamily="34" charset="0"/>
                <a:ea typeface="宋体" panose="02010600030101010101" pitchFamily="2" charset="-122"/>
              </a:endParaRPr>
            </a:p>
          </p:txBody>
        </p:sp>
        <p:sp>
          <p:nvSpPr>
            <p:cNvPr id="296965" name="Rectangle 8"/>
            <p:cNvSpPr/>
            <p:nvPr/>
          </p:nvSpPr>
          <p:spPr>
            <a:xfrm>
              <a:off x="2224" y="2604"/>
              <a:ext cx="290" cy="205"/>
            </a:xfrm>
            <a:prstGeom prst="rect">
              <a:avLst/>
            </a:prstGeom>
            <a:noFill/>
            <a:ln w="9525">
              <a:noFill/>
            </a:ln>
          </p:spPr>
          <p:txBody>
            <a:bodyPr wrap="square" lIns="0" tIns="0" rIns="0" bIns="0">
              <a:spAutoFit/>
            </a:bodyPr>
            <a:lstStyle/>
            <a:p>
              <a:pPr>
                <a:buFont typeface="Arial" panose="020B0604020202020204" pitchFamily="34" charset="0"/>
              </a:pPr>
              <a:r>
                <a:rPr lang="en-US" altLang="zh-CN" sz="1400">
                  <a:solidFill>
                    <a:srgbClr val="000000"/>
                  </a:solidFill>
                  <a:latin typeface="Arial" panose="020B0604020202020204" pitchFamily="34" charset="0"/>
                  <a:ea typeface="宋体" panose="02010600030101010101" pitchFamily="2" charset="-122"/>
                </a:rPr>
                <a:t>T2</a:t>
              </a:r>
              <a:endParaRPr lang="en-US" altLang="zh-CN" sz="1400">
                <a:solidFill>
                  <a:srgbClr val="000000"/>
                </a:solidFill>
                <a:latin typeface="Arial" panose="020B0604020202020204" pitchFamily="34" charset="0"/>
                <a:ea typeface="宋体" panose="02010600030101010101" pitchFamily="2" charset="-122"/>
              </a:endParaRPr>
            </a:p>
          </p:txBody>
        </p:sp>
        <p:sp>
          <p:nvSpPr>
            <p:cNvPr id="296966" name="Rectangle 9"/>
            <p:cNvSpPr/>
            <p:nvPr/>
          </p:nvSpPr>
          <p:spPr>
            <a:xfrm>
              <a:off x="4272" y="1872"/>
              <a:ext cx="202" cy="134"/>
            </a:xfrm>
            <a:prstGeom prst="rect">
              <a:avLst/>
            </a:prstGeom>
            <a:solidFill>
              <a:srgbClr val="FFFFFF"/>
            </a:solidFill>
            <a:ln w="9525">
              <a:noFill/>
            </a:ln>
          </p:spPr>
          <p:txBody>
            <a:bodyPr/>
            <a:lstStyle/>
            <a:p>
              <a:pPr>
                <a:buFont typeface="Arial" panose="020B0604020202020204" pitchFamily="34" charset="0"/>
              </a:pPr>
              <a:endParaRPr lang="zh-CN" altLang="en-US" sz="1400" dirty="0">
                <a:latin typeface="Arial" panose="020B0604020202020204" pitchFamily="34" charset="0"/>
                <a:ea typeface="宋体" panose="02010600030101010101" pitchFamily="2" charset="-122"/>
              </a:endParaRPr>
            </a:p>
          </p:txBody>
        </p:sp>
        <p:sp>
          <p:nvSpPr>
            <p:cNvPr id="296967" name="Rectangle 10"/>
            <p:cNvSpPr/>
            <p:nvPr/>
          </p:nvSpPr>
          <p:spPr>
            <a:xfrm>
              <a:off x="4284" y="1880"/>
              <a:ext cx="224" cy="410"/>
            </a:xfrm>
            <a:prstGeom prst="rect">
              <a:avLst/>
            </a:prstGeom>
            <a:noFill/>
            <a:ln w="9525">
              <a:noFill/>
            </a:ln>
          </p:spPr>
          <p:txBody>
            <a:bodyPr wrap="square" lIns="0" tIns="0" rIns="0" bIns="0">
              <a:spAutoFit/>
            </a:bodyPr>
            <a:lstStyle/>
            <a:p>
              <a:pPr>
                <a:buFont typeface="Arial" panose="020B0604020202020204" pitchFamily="34" charset="0"/>
              </a:pPr>
              <a:r>
                <a:rPr lang="en-US" altLang="zh-CN" sz="1400">
                  <a:solidFill>
                    <a:srgbClr val="000000"/>
                  </a:solidFill>
                  <a:latin typeface="Arial" panose="020B0604020202020204" pitchFamily="34" charset="0"/>
                  <a:ea typeface="宋体" panose="02010600030101010101" pitchFamily="2" charset="-122"/>
                </a:rPr>
                <a:t>Tg2</a:t>
              </a:r>
              <a:endParaRPr lang="en-US" altLang="zh-CN" sz="1400">
                <a:solidFill>
                  <a:srgbClr val="000000"/>
                </a:solidFill>
                <a:latin typeface="Arial" panose="020B0604020202020204" pitchFamily="34" charset="0"/>
                <a:ea typeface="宋体" panose="02010600030101010101" pitchFamily="2" charset="-122"/>
              </a:endParaRPr>
            </a:p>
          </p:txBody>
        </p:sp>
        <p:sp>
          <p:nvSpPr>
            <p:cNvPr id="296968" name="Rectangle 11"/>
            <p:cNvSpPr/>
            <p:nvPr/>
          </p:nvSpPr>
          <p:spPr>
            <a:xfrm>
              <a:off x="4794" y="1666"/>
              <a:ext cx="176" cy="114"/>
            </a:xfrm>
            <a:prstGeom prst="rect">
              <a:avLst/>
            </a:prstGeom>
            <a:solidFill>
              <a:srgbClr val="FFFFFF"/>
            </a:solidFill>
            <a:ln w="9525">
              <a:noFill/>
            </a:ln>
          </p:spPr>
          <p:txBody>
            <a:bodyPr/>
            <a:lstStyle/>
            <a:p>
              <a:pPr>
                <a:buFont typeface="Arial" panose="020B0604020202020204" pitchFamily="34" charset="0"/>
              </a:pPr>
              <a:endParaRPr lang="zh-CN" altLang="en-US" sz="1400" dirty="0">
                <a:latin typeface="Arial" panose="020B0604020202020204" pitchFamily="34" charset="0"/>
                <a:ea typeface="宋体" panose="02010600030101010101" pitchFamily="2" charset="-122"/>
              </a:endParaRPr>
            </a:p>
          </p:txBody>
        </p:sp>
        <p:sp>
          <p:nvSpPr>
            <p:cNvPr id="296969" name="Rectangle 12"/>
            <p:cNvSpPr/>
            <p:nvPr/>
          </p:nvSpPr>
          <p:spPr>
            <a:xfrm>
              <a:off x="4804" y="1670"/>
              <a:ext cx="192" cy="410"/>
            </a:xfrm>
            <a:prstGeom prst="rect">
              <a:avLst/>
            </a:prstGeom>
            <a:noFill/>
            <a:ln w="9525">
              <a:noFill/>
            </a:ln>
          </p:spPr>
          <p:txBody>
            <a:bodyPr wrap="square" lIns="0" tIns="0" rIns="0" bIns="0">
              <a:spAutoFit/>
            </a:bodyPr>
            <a:lstStyle/>
            <a:p>
              <a:pPr>
                <a:buFont typeface="Arial" panose="020B0604020202020204" pitchFamily="34" charset="0"/>
              </a:pPr>
              <a:r>
                <a:rPr lang="en-US" altLang="zh-CN" sz="1400">
                  <a:solidFill>
                    <a:srgbClr val="000000"/>
                  </a:solidFill>
                  <a:latin typeface="Arial" panose="020B0604020202020204" pitchFamily="34" charset="0"/>
                  <a:ea typeface="宋体" panose="02010600030101010101" pitchFamily="2" charset="-122"/>
                </a:rPr>
                <a:t>Tg1</a:t>
              </a:r>
              <a:endParaRPr lang="en-US" altLang="zh-CN" sz="1400">
                <a:solidFill>
                  <a:srgbClr val="000000"/>
                </a:solidFill>
                <a:latin typeface="Arial" panose="020B0604020202020204" pitchFamily="34" charset="0"/>
                <a:ea typeface="宋体" panose="02010600030101010101" pitchFamily="2" charset="-122"/>
              </a:endParaRPr>
            </a:p>
          </p:txBody>
        </p:sp>
        <p:sp>
          <p:nvSpPr>
            <p:cNvPr id="296970" name="Rectangle 13"/>
            <p:cNvSpPr/>
            <p:nvPr/>
          </p:nvSpPr>
          <p:spPr>
            <a:xfrm>
              <a:off x="2022" y="3466"/>
              <a:ext cx="234" cy="230"/>
            </a:xfrm>
            <a:prstGeom prst="rect">
              <a:avLst/>
            </a:prstGeom>
            <a:solidFill>
              <a:srgbClr val="FFFFFF"/>
            </a:solidFill>
            <a:ln w="9525">
              <a:noFill/>
            </a:ln>
          </p:spPr>
          <p:txBody>
            <a:bodyPr/>
            <a:lstStyle/>
            <a:p>
              <a:pPr>
                <a:buFont typeface="Arial" panose="020B0604020202020204" pitchFamily="34" charset="0"/>
              </a:pPr>
              <a:endParaRPr lang="zh-CN" altLang="en-US" sz="1400" dirty="0">
                <a:latin typeface="Arial" panose="020B0604020202020204" pitchFamily="34" charset="0"/>
                <a:ea typeface="宋体" panose="02010600030101010101" pitchFamily="2" charset="-122"/>
              </a:endParaRPr>
            </a:p>
          </p:txBody>
        </p:sp>
        <p:sp>
          <p:nvSpPr>
            <p:cNvPr id="296971" name="Rectangle 14"/>
            <p:cNvSpPr/>
            <p:nvPr/>
          </p:nvSpPr>
          <p:spPr>
            <a:xfrm>
              <a:off x="2032" y="3478"/>
              <a:ext cx="290" cy="205"/>
            </a:xfrm>
            <a:prstGeom prst="rect">
              <a:avLst/>
            </a:prstGeom>
            <a:noFill/>
            <a:ln w="9525">
              <a:noFill/>
            </a:ln>
          </p:spPr>
          <p:txBody>
            <a:bodyPr wrap="square" lIns="0" tIns="0" rIns="0" bIns="0">
              <a:spAutoFit/>
            </a:bodyPr>
            <a:lstStyle/>
            <a:p>
              <a:pPr>
                <a:buFont typeface="Arial" panose="020B0604020202020204" pitchFamily="34" charset="0"/>
              </a:pPr>
              <a:r>
                <a:rPr lang="en-US" altLang="zh-CN" sz="1400">
                  <a:solidFill>
                    <a:srgbClr val="000000"/>
                  </a:solidFill>
                  <a:latin typeface="Arial" panose="020B0604020202020204" pitchFamily="34" charset="0"/>
                  <a:ea typeface="宋体" panose="02010600030101010101" pitchFamily="2" charset="-122"/>
                </a:rPr>
                <a:t>T6</a:t>
              </a:r>
              <a:endParaRPr lang="en-US" altLang="zh-CN" sz="1400">
                <a:solidFill>
                  <a:srgbClr val="000000"/>
                </a:solidFill>
                <a:latin typeface="Arial" panose="020B0604020202020204" pitchFamily="34" charset="0"/>
                <a:ea typeface="宋体" panose="02010600030101010101" pitchFamily="2" charset="-122"/>
              </a:endParaRPr>
            </a:p>
          </p:txBody>
        </p:sp>
        <p:sp>
          <p:nvSpPr>
            <p:cNvPr id="296972" name="Rectangle 15"/>
            <p:cNvSpPr/>
            <p:nvPr/>
          </p:nvSpPr>
          <p:spPr>
            <a:xfrm>
              <a:off x="1708" y="170"/>
              <a:ext cx="2434" cy="290"/>
            </a:xfrm>
            <a:prstGeom prst="rect">
              <a:avLst/>
            </a:prstGeom>
            <a:noFill/>
            <a:ln w="9525">
              <a:noFill/>
            </a:ln>
          </p:spPr>
          <p:txBody>
            <a:bodyPr/>
            <a:lstStyle/>
            <a:p>
              <a:pPr>
                <a:buFont typeface="Arial" panose="020B0604020202020204" pitchFamily="34" charset="0"/>
              </a:pPr>
              <a:endParaRPr lang="zh-CN" altLang="en-US" sz="1400" dirty="0">
                <a:latin typeface="Arial" panose="020B0604020202020204" pitchFamily="34" charset="0"/>
                <a:ea typeface="宋体" panose="02010600030101010101" pitchFamily="2" charset="-122"/>
              </a:endParaRPr>
            </a:p>
          </p:txBody>
        </p:sp>
        <p:sp>
          <p:nvSpPr>
            <p:cNvPr id="296973" name="Rectangle 16"/>
            <p:cNvSpPr/>
            <p:nvPr/>
          </p:nvSpPr>
          <p:spPr>
            <a:xfrm>
              <a:off x="1595" y="4267"/>
              <a:ext cx="579" cy="205"/>
            </a:xfrm>
            <a:prstGeom prst="rect">
              <a:avLst/>
            </a:prstGeom>
            <a:noFill/>
            <a:ln w="9525">
              <a:noFill/>
            </a:ln>
          </p:spPr>
          <p:txBody>
            <a:bodyPr wrap="square" lIns="0" tIns="0" rIns="0" bIns="0">
              <a:spAutoFit/>
            </a:bodyPr>
            <a:lstStyle/>
            <a:p>
              <a:pPr>
                <a:buFont typeface="Arial" panose="020B0604020202020204" pitchFamily="34" charset="0"/>
              </a:pPr>
              <a:r>
                <a:rPr lang="zh-CN" altLang="en-US" sz="1400" dirty="0">
                  <a:solidFill>
                    <a:schemeClr val="bg1"/>
                  </a:solidFill>
                  <a:latin typeface="宋体" panose="02010600030101010101" pitchFamily="2" charset="-122"/>
                  <a:ea typeface="楷体_GB2312" pitchFamily="49" charset="-122"/>
                </a:rPr>
                <a:t>过埕古</a:t>
              </a:r>
              <a:endParaRPr lang="zh-CN" altLang="en-US" sz="1400" dirty="0">
                <a:solidFill>
                  <a:schemeClr val="bg1"/>
                </a:solidFill>
                <a:latin typeface="宋体" panose="02010600030101010101" pitchFamily="2" charset="-122"/>
                <a:ea typeface="楷体_GB2312" pitchFamily="49" charset="-122"/>
              </a:endParaRPr>
            </a:p>
          </p:txBody>
        </p:sp>
        <p:sp>
          <p:nvSpPr>
            <p:cNvPr id="296974" name="Rectangle 17"/>
            <p:cNvSpPr/>
            <p:nvPr/>
          </p:nvSpPr>
          <p:spPr>
            <a:xfrm>
              <a:off x="2174" y="4267"/>
              <a:ext cx="192" cy="205"/>
            </a:xfrm>
            <a:prstGeom prst="rect">
              <a:avLst/>
            </a:prstGeom>
            <a:noFill/>
            <a:ln w="9525">
              <a:noFill/>
            </a:ln>
          </p:spPr>
          <p:txBody>
            <a:bodyPr wrap="square" lIns="0" tIns="0" rIns="0" bIns="0">
              <a:spAutoFit/>
            </a:bodyPr>
            <a:lstStyle/>
            <a:p>
              <a:pPr>
                <a:buFont typeface="Arial" panose="020B0604020202020204" pitchFamily="34" charset="0"/>
              </a:pPr>
              <a:r>
                <a:rPr lang="en-US" altLang="zh-CN" sz="1400">
                  <a:solidFill>
                    <a:schemeClr val="bg1"/>
                  </a:solidFill>
                  <a:latin typeface="Arial" panose="020B0604020202020204" pitchFamily="34" charset="0"/>
                  <a:ea typeface="宋体" panose="02010600030101010101" pitchFamily="2" charset="-122"/>
                </a:rPr>
                <a:t>16</a:t>
              </a:r>
              <a:endParaRPr lang="en-US" altLang="zh-CN" sz="1400">
                <a:solidFill>
                  <a:schemeClr val="bg1"/>
                </a:solidFill>
                <a:latin typeface="Arial" panose="020B0604020202020204" pitchFamily="34" charset="0"/>
                <a:ea typeface="宋体" panose="02010600030101010101" pitchFamily="2" charset="-122"/>
              </a:endParaRPr>
            </a:p>
          </p:txBody>
        </p:sp>
        <p:sp>
          <p:nvSpPr>
            <p:cNvPr id="296975" name="Rectangle 18"/>
            <p:cNvSpPr/>
            <p:nvPr/>
          </p:nvSpPr>
          <p:spPr>
            <a:xfrm>
              <a:off x="2322" y="4267"/>
              <a:ext cx="1544" cy="205"/>
            </a:xfrm>
            <a:prstGeom prst="rect">
              <a:avLst/>
            </a:prstGeom>
            <a:noFill/>
            <a:ln w="9525">
              <a:noFill/>
            </a:ln>
          </p:spPr>
          <p:txBody>
            <a:bodyPr wrap="square" lIns="0" tIns="0" rIns="0" bIns="0">
              <a:spAutoFit/>
            </a:bodyPr>
            <a:lstStyle/>
            <a:p>
              <a:pPr>
                <a:buFont typeface="Arial" panose="020B0604020202020204" pitchFamily="34" charset="0"/>
              </a:pPr>
              <a:r>
                <a:rPr lang="zh-CN" altLang="en-US" sz="1400" dirty="0">
                  <a:solidFill>
                    <a:srgbClr val="0070C0"/>
                  </a:solidFill>
                  <a:latin typeface="宋体" panose="02010600030101010101" pitchFamily="2" charset="-122"/>
                  <a:ea typeface="宋体" panose="02010600030101010101" pitchFamily="2" charset="-122"/>
                </a:rPr>
                <a:t>井</a:t>
              </a:r>
              <a:r>
                <a:rPr lang="zh-CN" altLang="en-US" sz="1400" dirty="0">
                  <a:solidFill>
                    <a:srgbClr val="0070C0"/>
                  </a:solidFill>
                  <a:latin typeface="楷体_GB2312" pitchFamily="49" charset="-122"/>
                  <a:ea typeface="楷体_GB2312" pitchFamily="49" charset="-122"/>
                </a:rPr>
                <a:t>南北向地震剖面</a:t>
              </a:r>
              <a:endParaRPr lang="zh-CN" altLang="en-US" sz="1400" dirty="0">
                <a:solidFill>
                  <a:srgbClr val="0070C0"/>
                </a:solidFill>
                <a:latin typeface="楷体_GB2312" pitchFamily="49" charset="-122"/>
                <a:ea typeface="楷体_GB2312" pitchFamily="49" charset="-122"/>
              </a:endParaRPr>
            </a:p>
          </p:txBody>
        </p:sp>
        <p:sp>
          <p:nvSpPr>
            <p:cNvPr id="296976" name="Rectangle 19"/>
            <p:cNvSpPr/>
            <p:nvPr/>
          </p:nvSpPr>
          <p:spPr>
            <a:xfrm>
              <a:off x="2580" y="1890"/>
              <a:ext cx="234" cy="230"/>
            </a:xfrm>
            <a:prstGeom prst="rect">
              <a:avLst/>
            </a:prstGeom>
            <a:solidFill>
              <a:srgbClr val="FFFFFF"/>
            </a:solidFill>
            <a:ln w="9525">
              <a:noFill/>
            </a:ln>
          </p:spPr>
          <p:txBody>
            <a:bodyPr/>
            <a:lstStyle/>
            <a:p>
              <a:pPr>
                <a:buFont typeface="Arial" panose="020B0604020202020204" pitchFamily="34" charset="0"/>
              </a:pPr>
              <a:endParaRPr lang="zh-CN" altLang="en-US" sz="1400" dirty="0">
                <a:latin typeface="Arial" panose="020B0604020202020204" pitchFamily="34" charset="0"/>
                <a:ea typeface="宋体" panose="02010600030101010101" pitchFamily="2" charset="-122"/>
              </a:endParaRPr>
            </a:p>
          </p:txBody>
        </p:sp>
        <p:sp>
          <p:nvSpPr>
            <p:cNvPr id="296977" name="Rectangle 20"/>
            <p:cNvSpPr/>
            <p:nvPr/>
          </p:nvSpPr>
          <p:spPr>
            <a:xfrm>
              <a:off x="2590" y="1902"/>
              <a:ext cx="290" cy="205"/>
            </a:xfrm>
            <a:prstGeom prst="rect">
              <a:avLst/>
            </a:prstGeom>
            <a:noFill/>
            <a:ln w="9525">
              <a:noFill/>
            </a:ln>
          </p:spPr>
          <p:txBody>
            <a:bodyPr wrap="square" lIns="0" tIns="0" rIns="0" bIns="0">
              <a:spAutoFit/>
            </a:bodyPr>
            <a:lstStyle/>
            <a:p>
              <a:pPr>
                <a:buFont typeface="Arial" panose="020B0604020202020204" pitchFamily="34" charset="0"/>
              </a:pPr>
              <a:r>
                <a:rPr lang="en-US" altLang="zh-CN" sz="1400">
                  <a:solidFill>
                    <a:srgbClr val="000000"/>
                  </a:solidFill>
                  <a:latin typeface="Arial" panose="020B0604020202020204" pitchFamily="34" charset="0"/>
                  <a:ea typeface="宋体" panose="02010600030101010101" pitchFamily="2" charset="-122"/>
                </a:rPr>
                <a:t>T1</a:t>
              </a:r>
              <a:endParaRPr lang="en-US" altLang="zh-CN" sz="1400">
                <a:solidFill>
                  <a:srgbClr val="000000"/>
                </a:solidFill>
                <a:latin typeface="Arial" panose="020B0604020202020204" pitchFamily="34" charset="0"/>
                <a:ea typeface="宋体" panose="02010600030101010101" pitchFamily="2" charset="-122"/>
              </a:endParaRPr>
            </a:p>
          </p:txBody>
        </p:sp>
      </p:grpSp>
      <p:sp>
        <p:nvSpPr>
          <p:cNvPr id="296981" name="Rectangle 3"/>
          <p:cNvSpPr/>
          <p:nvPr/>
        </p:nvSpPr>
        <p:spPr>
          <a:xfrm>
            <a:off x="7680325" y="4992053"/>
            <a:ext cx="1103313" cy="457200"/>
          </a:xfrm>
          <a:prstGeom prst="rect">
            <a:avLst/>
          </a:prstGeom>
          <a:solidFill>
            <a:schemeClr val="accent1"/>
          </a:solidFill>
          <a:ln w="9525">
            <a:noFill/>
          </a:ln>
        </p:spPr>
        <p:txBody>
          <a:bodyPr wrap="none">
            <a:spAutoFit/>
          </a:bodyPr>
          <a:lstStyle/>
          <a:p>
            <a:pPr>
              <a:buFont typeface="Arial" panose="020B0604020202020204" pitchFamily="34" charset="0"/>
            </a:pPr>
            <a:r>
              <a:rPr lang="zh-CN" altLang="en-US" sz="2400" dirty="0">
                <a:latin typeface="Arial" panose="020B0604020202020204" pitchFamily="34" charset="0"/>
                <a:ea typeface="楷体_GB2312" pitchFamily="49" charset="-122"/>
              </a:rPr>
              <a:t>古潜山</a:t>
            </a:r>
            <a:endParaRPr lang="zh-CN" altLang="en-US" sz="2400" dirty="0">
              <a:latin typeface="Arial" panose="020B0604020202020204" pitchFamily="34" charset="0"/>
              <a:ea typeface="楷体_GB2312" pitchFamily="49" charset="-122"/>
            </a:endParaRPr>
          </a:p>
        </p:txBody>
      </p:sp>
      <p:sp>
        <p:nvSpPr>
          <p:cNvPr id="2" name="矩形 1"/>
          <p:cNvSpPr/>
          <p:nvPr/>
        </p:nvSpPr>
        <p:spPr>
          <a:xfrm>
            <a:off x="9486900" y="1326833"/>
            <a:ext cx="7704138" cy="2678112"/>
          </a:xfrm>
          <a:prstGeom prst="rect">
            <a:avLst/>
          </a:prstGeom>
          <a:noFill/>
          <a:ln w="9525">
            <a:noFill/>
          </a:ln>
        </p:spPr>
        <p:txBody>
          <a:bodyPr>
            <a:spAutoFit/>
          </a:bodyPr>
          <a:lstStyle/>
          <a:p>
            <a:pPr algn="just">
              <a:spcBef>
                <a:spcPct val="50000"/>
              </a:spcBef>
              <a:buFont typeface="Arial" panose="020B0604020202020204" pitchFamily="34" charset="0"/>
            </a:pPr>
            <a:r>
              <a:rPr lang="zh-CN" altLang="en-US" sz="2400" b="1" dirty="0">
                <a:latin typeface="宋体" panose="02010600030101010101" pitchFamily="2" charset="-122"/>
                <a:ea typeface="宋体" panose="02010600030101010101" pitchFamily="2" charset="-122"/>
              </a:rPr>
              <a:t>地震剖面上的标志</a:t>
            </a:r>
            <a:r>
              <a:rPr lang="zh-CN" altLang="en-US" sz="2400" b="1" dirty="0">
                <a:latin typeface="Tahoma" panose="020B0604030504040204" pitchFamily="34" charset="0"/>
                <a:ea typeface="楷体_GB2312" pitchFamily="49" charset="-122"/>
              </a:rPr>
              <a:t>：</a:t>
            </a:r>
            <a:endParaRPr lang="en-US" altLang="zh-CN" sz="2400" b="1">
              <a:latin typeface="Tahoma" panose="020B0604030504040204" pitchFamily="34" charset="0"/>
              <a:ea typeface="楷体_GB2312" pitchFamily="49" charset="-122"/>
            </a:endParaRPr>
          </a:p>
          <a:p>
            <a:pPr algn="just">
              <a:spcBef>
                <a:spcPct val="50000"/>
              </a:spcBef>
              <a:buFont typeface="Arial" panose="020B0604020202020204" pitchFamily="34" charset="0"/>
            </a:pPr>
            <a:r>
              <a:rPr lang="zh-CN" altLang="en-US" sz="2400" b="1" dirty="0">
                <a:latin typeface="Tahoma" panose="020B0604030504040204" pitchFamily="34" charset="0"/>
                <a:ea typeface="楷体_GB2312" pitchFamily="49" charset="-122"/>
              </a:rPr>
              <a:t>（</a:t>
            </a:r>
            <a:r>
              <a:rPr lang="en-US" altLang="zh-CN" sz="2400" b="1">
                <a:latin typeface="Tahoma" panose="020B0604030504040204" pitchFamily="34" charset="0"/>
                <a:ea typeface="楷体_GB2312" pitchFamily="49" charset="-122"/>
              </a:rPr>
              <a:t>1</a:t>
            </a:r>
            <a:r>
              <a:rPr lang="zh-CN" altLang="en-US" sz="2400" b="1" dirty="0">
                <a:latin typeface="Tahoma" panose="020B0604030504040204" pitchFamily="34" charset="0"/>
                <a:ea typeface="楷体_GB2312" pitchFamily="49" charset="-122"/>
              </a:rPr>
              <a:t>）</a:t>
            </a:r>
            <a:r>
              <a:rPr lang="zh-CN" altLang="en-US" sz="2400" b="1" dirty="0">
                <a:latin typeface="宋体" panose="02010600030101010101" pitchFamily="2" charset="-122"/>
                <a:ea typeface="宋体" panose="02010600030101010101" pitchFamily="2" charset="-122"/>
              </a:rPr>
              <a:t>表面波阻抗差大，反射波能量强</a:t>
            </a:r>
            <a:endParaRPr lang="en-US" altLang="zh-CN" sz="2400" b="1">
              <a:latin typeface="Tahoma" panose="020B0604030504040204" pitchFamily="34" charset="0"/>
              <a:ea typeface="楷体_GB2312" pitchFamily="49" charset="-122"/>
            </a:endParaRPr>
          </a:p>
          <a:p>
            <a:pPr algn="just">
              <a:spcBef>
                <a:spcPct val="50000"/>
              </a:spcBef>
              <a:buFont typeface="Arial" panose="020B0604020202020204" pitchFamily="34" charset="0"/>
            </a:pPr>
            <a:r>
              <a:rPr lang="zh-CN" altLang="en-US" sz="2400" b="1" dirty="0">
                <a:latin typeface="Tahoma" panose="020B0604030504040204" pitchFamily="34" charset="0"/>
                <a:ea typeface="楷体_GB2312" pitchFamily="49" charset="-122"/>
              </a:rPr>
              <a:t>（</a:t>
            </a:r>
            <a:r>
              <a:rPr lang="en-US" altLang="zh-CN" sz="2400" b="1">
                <a:latin typeface="Tahoma" panose="020B0604030504040204" pitchFamily="34" charset="0"/>
                <a:ea typeface="楷体_GB2312" pitchFamily="49" charset="-122"/>
              </a:rPr>
              <a:t>2</a:t>
            </a:r>
            <a:r>
              <a:rPr lang="zh-CN" altLang="en-US" sz="2400" b="1" dirty="0">
                <a:latin typeface="Tahoma" panose="020B0604030504040204" pitchFamily="34" charset="0"/>
                <a:ea typeface="楷体_GB2312" pitchFamily="49" charset="-122"/>
              </a:rPr>
              <a:t>）</a:t>
            </a:r>
            <a:r>
              <a:rPr lang="zh-CN" altLang="en-US" sz="2400" b="1" dirty="0">
                <a:latin typeface="宋体" panose="02010600030101010101" pitchFamily="2" charset="-122"/>
                <a:ea typeface="宋体" panose="02010600030101010101" pitchFamily="2" charset="-122"/>
              </a:rPr>
              <a:t>两翼倾角较陡</a:t>
            </a:r>
            <a:endParaRPr lang="en-US" altLang="zh-CN" sz="2400" b="1">
              <a:latin typeface="Tahoma" panose="020B0604030504040204" pitchFamily="34" charset="0"/>
              <a:ea typeface="楷体_GB2312" pitchFamily="49" charset="-122"/>
            </a:endParaRPr>
          </a:p>
          <a:p>
            <a:pPr algn="just">
              <a:spcBef>
                <a:spcPct val="50000"/>
              </a:spcBef>
              <a:buFont typeface="Arial" panose="020B0604020202020204" pitchFamily="34" charset="0"/>
            </a:pPr>
            <a:r>
              <a:rPr lang="zh-CN" altLang="en-US" sz="2400" b="1" dirty="0">
                <a:latin typeface="Tahoma" panose="020B0604030504040204" pitchFamily="34" charset="0"/>
                <a:ea typeface="楷体_GB2312" pitchFamily="49" charset="-122"/>
              </a:rPr>
              <a:t>（</a:t>
            </a:r>
            <a:r>
              <a:rPr lang="en-US" altLang="zh-CN" sz="2400" b="1">
                <a:latin typeface="Tahoma" panose="020B0604030504040204" pitchFamily="34" charset="0"/>
                <a:ea typeface="楷体_GB2312" pitchFamily="49" charset="-122"/>
              </a:rPr>
              <a:t>3</a:t>
            </a:r>
            <a:r>
              <a:rPr lang="zh-CN" altLang="en-US" sz="2400" b="1" dirty="0">
                <a:latin typeface="Tahoma" panose="020B0604030504040204" pitchFamily="34" charset="0"/>
                <a:ea typeface="楷体_GB2312" pitchFamily="49" charset="-122"/>
              </a:rPr>
              <a:t>）</a:t>
            </a:r>
            <a:r>
              <a:rPr lang="zh-CN" altLang="en-US" sz="2400" b="1" dirty="0">
                <a:latin typeface="宋体" panose="02010600030101010101" pitchFamily="2" charset="-122"/>
                <a:ea typeface="宋体" panose="02010600030101010101" pitchFamily="2" charset="-122"/>
              </a:rPr>
              <a:t>表面起伏大凹凸不平，常出现绕射波，回转波等</a:t>
            </a:r>
            <a:endParaRPr lang="en-US" altLang="zh-CN" sz="2400" b="1">
              <a:latin typeface="Tahoma" panose="020B0604030504040204" pitchFamily="34" charset="0"/>
              <a:ea typeface="楷体_GB2312" pitchFamily="49" charset="-122"/>
            </a:endParaRPr>
          </a:p>
          <a:p>
            <a:pPr algn="just">
              <a:spcBef>
                <a:spcPct val="50000"/>
              </a:spcBef>
              <a:buFont typeface="Arial" panose="020B0604020202020204" pitchFamily="34" charset="0"/>
            </a:pPr>
            <a:endParaRPr lang="zh-CN" altLang="en-US" sz="2400" b="1" dirty="0">
              <a:latin typeface="Tahoma" panose="020B0604030504040204" pitchFamily="34" charset="0"/>
              <a:ea typeface="楷体_GB2312" pitchFamily="49" charset="-122"/>
            </a:endParaRPr>
          </a:p>
        </p:txBody>
      </p:sp>
      <p:sp>
        <p:nvSpPr>
          <p:cNvPr id="5" name="文本框 4"/>
          <p:cNvSpPr txBox="1"/>
          <p:nvPr/>
        </p:nvSpPr>
        <p:spPr>
          <a:xfrm>
            <a:off x="9486900" y="743585"/>
            <a:ext cx="6849110" cy="368300"/>
          </a:xfrm>
          <a:prstGeom prst="rect">
            <a:avLst/>
          </a:prstGeom>
          <a:noFill/>
        </p:spPr>
        <p:txBody>
          <a:bodyPr wrap="none" rtlCol="0" anchor="t">
            <a:spAutoFit/>
          </a:bodyPr>
          <a:lstStyle/>
          <a:p>
            <a:pPr>
              <a:spcBef>
                <a:spcPct val="50000"/>
              </a:spcBef>
            </a:pPr>
            <a:r>
              <a:rPr lang="zh-CN" altLang="en-US" b="1" dirty="0">
                <a:solidFill>
                  <a:schemeClr val="accent2"/>
                </a:solidFill>
                <a:sym typeface="+mn-ea"/>
              </a:rPr>
              <a:t>古潜山：</a:t>
            </a:r>
            <a:r>
              <a:rPr lang="zh-CN" altLang="en-US" b="1" dirty="0">
                <a:sym typeface="+mn-ea"/>
              </a:rPr>
              <a:t>是指不整合面以下被新沉积所覆盖的地形较高的古陆地。</a:t>
            </a:r>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作业</a:t>
            </a:r>
            <a:r>
              <a:rPr lang="en-US" altLang="zh-CN"/>
              <a:t>5</a:t>
            </a:r>
            <a:endParaRPr lang="en-US" altLang="zh-CN"/>
          </a:p>
        </p:txBody>
      </p:sp>
      <p:sp>
        <p:nvSpPr>
          <p:cNvPr id="3" name="内容占位符 2"/>
          <p:cNvSpPr>
            <a:spLocks noGrp="1"/>
          </p:cNvSpPr>
          <p:nvPr>
            <p:ph idx="1"/>
          </p:nvPr>
        </p:nvSpPr>
        <p:spPr/>
        <p:txBody>
          <a:bodyPr/>
          <a:lstStyle/>
          <a:p>
            <a:r>
              <a:rPr lang="zh-CN" altLang="en-US"/>
              <a:t>选任一种特殊地质现象，描述其特点及地震剖面响应特点。</a:t>
            </a:r>
            <a:endParaRPr lang="zh-CN"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55576" y="548680"/>
            <a:ext cx="7772400" cy="1470025"/>
          </a:xfrm>
        </p:spPr>
        <p:txBody>
          <a:bodyPr>
            <a:normAutofit fontScale="90000"/>
          </a:bodyPr>
          <a:lstStyle/>
          <a:p>
            <a:r>
              <a:rPr lang="zh-CN" altLang="en-US" dirty="0" smtClean="0"/>
              <a:t>大家好，欢迎来到地震资料解释学习模块，本模块一共有以下四个主要学习内容</a:t>
            </a:r>
            <a:r>
              <a:rPr lang="en-US" altLang="zh-CN" dirty="0" smtClean="0"/>
              <a:t>:</a:t>
            </a:r>
            <a:endParaRPr lang="zh-CN" altLang="en-US" dirty="0"/>
          </a:p>
        </p:txBody>
      </p:sp>
      <p:sp>
        <p:nvSpPr>
          <p:cNvPr id="3" name="副标题 2"/>
          <p:cNvSpPr>
            <a:spLocks noGrp="1"/>
          </p:cNvSpPr>
          <p:nvPr>
            <p:ph type="subTitle" idx="1"/>
          </p:nvPr>
        </p:nvSpPr>
        <p:spPr>
          <a:xfrm>
            <a:off x="1403648" y="2924944"/>
            <a:ext cx="6400800" cy="1752600"/>
          </a:xfrm>
        </p:spPr>
        <p:txBody>
          <a:bodyPr>
            <a:normAutofit fontScale="85000" lnSpcReduction="20000"/>
          </a:bodyPr>
          <a:lstStyle/>
          <a:p>
            <a:r>
              <a:rPr lang="en-US" altLang="zh-CN" dirty="0"/>
              <a:t>1 </a:t>
            </a:r>
            <a:r>
              <a:rPr lang="zh-CN" altLang="en-US" dirty="0"/>
              <a:t>地震资料构造解释</a:t>
            </a:r>
            <a:endParaRPr lang="en-US" altLang="zh-CN" dirty="0"/>
          </a:p>
          <a:p>
            <a:r>
              <a:rPr lang="en-US" altLang="zh-CN" dirty="0" smtClean="0"/>
              <a:t>2 </a:t>
            </a:r>
            <a:r>
              <a:rPr lang="zh-CN" altLang="en-US" dirty="0" smtClean="0"/>
              <a:t>地震</a:t>
            </a:r>
            <a:r>
              <a:rPr lang="zh-CN" altLang="en-US" dirty="0"/>
              <a:t>沉积学解释</a:t>
            </a:r>
            <a:endParaRPr lang="en-US" altLang="zh-CN" dirty="0"/>
          </a:p>
          <a:p>
            <a:r>
              <a:rPr lang="en-US" altLang="zh-CN" dirty="0" smtClean="0"/>
              <a:t>3 </a:t>
            </a:r>
            <a:r>
              <a:rPr lang="zh-CN" altLang="en-US" dirty="0"/>
              <a:t>地震资料特殊地质现象解释</a:t>
            </a:r>
            <a:endParaRPr lang="en-US" altLang="zh-CN" dirty="0"/>
          </a:p>
          <a:p>
            <a:r>
              <a:rPr lang="en-US" altLang="zh-CN" b="1" dirty="0">
                <a:solidFill>
                  <a:schemeClr val="tx1"/>
                </a:solidFill>
              </a:rPr>
              <a:t>4 </a:t>
            </a:r>
            <a:r>
              <a:rPr lang="zh-CN" altLang="en-US" b="1" dirty="0">
                <a:solidFill>
                  <a:schemeClr val="tx1"/>
                </a:solidFill>
              </a:rPr>
              <a:t>地震资料烃类检测技术</a:t>
            </a:r>
            <a:endParaRPr lang="zh-CN" altLang="en-US" b="1"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9050" y="358775"/>
            <a:ext cx="3778250" cy="398780"/>
          </a:xfrm>
          <a:prstGeom prst="rect">
            <a:avLst/>
          </a:prstGeom>
          <a:gradFill>
            <a:gsLst>
              <a:gs pos="0">
                <a:srgbClr val="007BD3"/>
              </a:gs>
              <a:gs pos="100000">
                <a:srgbClr val="03437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步骤7：直接烃类标志地震解释</a:t>
            </a:r>
            <a:endParaRPr lang="zh-CN" altLang="en-US" sz="2000" b="1"/>
          </a:p>
        </p:txBody>
      </p:sp>
      <p:sp>
        <p:nvSpPr>
          <p:cNvPr id="8" name="文本框 7"/>
          <p:cNvSpPr txBox="1"/>
          <p:nvPr/>
        </p:nvSpPr>
        <p:spPr>
          <a:xfrm>
            <a:off x="692150" y="1303655"/>
            <a:ext cx="7626985" cy="3592195"/>
          </a:xfrm>
          <a:prstGeom prst="rect">
            <a:avLst/>
          </a:prstGeom>
          <a:noFill/>
        </p:spPr>
        <p:txBody>
          <a:bodyPr wrap="square" rtlCol="0" anchor="t">
            <a:spAutoFit/>
          </a:bodyPr>
          <a:lstStyle/>
          <a:p>
            <a:pPr marL="0" marR="0" lvl="0" indent="0" algn="l" defTabSz="914400" rtl="0" eaLnBrk="1" fontAlgn="base" latinLnBrk="0" hangingPunct="1">
              <a:lnSpc>
                <a:spcPct val="125000"/>
              </a:lnSpc>
              <a:spcBef>
                <a:spcPts val="600"/>
              </a:spcBef>
              <a:spcAft>
                <a:spcPts val="0"/>
              </a:spcAft>
              <a:buClrTx/>
              <a:buSzTx/>
              <a:buFontTx/>
              <a:buNone/>
              <a:defRPr/>
            </a:pP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直接烃类标志（</a:t>
            </a:r>
            <a:r>
              <a:rPr lang="en-US" altLang="zh-CN"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Direct hydrocarbon </a:t>
            </a:r>
            <a:r>
              <a:rPr lang="en-US" altLang="zh-CN"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indicators</a:t>
            </a:r>
            <a:r>
              <a:rPr lang="zh-CN" altLang="en-US"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DHI</a:t>
            </a:r>
            <a:r>
              <a:rPr lang="zh-CN" altLang="en-US"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）或烃类标志（</a:t>
            </a:r>
            <a:r>
              <a:rPr lang="en-US" altLang="zh-CN"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HCI</a:t>
            </a:r>
            <a:r>
              <a:rPr lang="zh-CN" altLang="en-US"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：油气聚集存在的可能标志：</a:t>
            </a:r>
            <a:endParaRPr kumimoji="0" lang="en-US" altLang="zh-CN"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25000"/>
              </a:lnSpc>
              <a:spcBef>
                <a:spcPts val="600"/>
              </a:spcBef>
              <a:spcAft>
                <a:spcPts val="0"/>
              </a:spcAft>
              <a:buClr>
                <a:srgbClr val="FF0000"/>
              </a:buClr>
              <a:buSzTx/>
              <a:buFont typeface="Wingdings" panose="05000000000000000000" pitchFamily="2" charset="2"/>
              <a:buChar char="Ø"/>
              <a:defRPr/>
            </a:pPr>
            <a:r>
              <a:rPr lang="zh-CN" altLang="en-US"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亮点（</a:t>
            </a:r>
            <a:r>
              <a:rPr lang="en-US" altLang="zh-CN"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Bright spot</a:t>
            </a:r>
            <a:r>
              <a:rPr lang="zh-CN" altLang="en-US"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：是指地震剖面上振幅局部增强；</a:t>
            </a:r>
            <a:endParaRPr kumimoji="0" lang="en-US" altLang="zh-CN"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25000"/>
              </a:lnSpc>
              <a:spcBef>
                <a:spcPts val="600"/>
              </a:spcBef>
              <a:spcAft>
                <a:spcPts val="0"/>
              </a:spcAft>
              <a:buClr>
                <a:srgbClr val="FF0000"/>
              </a:buClr>
              <a:buSzTx/>
              <a:buFont typeface="Wingdings" panose="05000000000000000000" pitchFamily="2" charset="2"/>
              <a:buChar char="Ø"/>
              <a:defRPr/>
            </a:pPr>
            <a:r>
              <a:rPr lang="zh-CN" altLang="en-US" b="1" noProof="0" dirty="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暗点（</a:t>
            </a:r>
            <a:r>
              <a:rPr lang="en-US" altLang="zh-CN" b="1" noProof="0" dirty="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Dim spot</a:t>
            </a:r>
            <a:r>
              <a:rPr lang="zh-CN" altLang="en-US" b="1" noProof="0" dirty="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：反射振幅局部降低；</a:t>
            </a:r>
            <a:endParaRPr kumimoji="0" lang="en-US" altLang="zh-CN"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25000"/>
              </a:lnSpc>
              <a:spcBef>
                <a:spcPts val="600"/>
              </a:spcBef>
              <a:spcAft>
                <a:spcPts val="0"/>
              </a:spcAft>
              <a:buClr>
                <a:srgbClr val="FF0000"/>
              </a:buClr>
              <a:buSzTx/>
              <a:buFont typeface="Wingdings" panose="05000000000000000000" pitchFamily="2" charset="2"/>
              <a:buChar char="Ø"/>
              <a:defRPr/>
            </a:pPr>
            <a:r>
              <a:rPr lang="zh-CN" altLang="en-US"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平点（</a:t>
            </a:r>
            <a:r>
              <a:rPr lang="en-US" altLang="zh-CN"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Flat spot</a:t>
            </a:r>
            <a:r>
              <a:rPr lang="zh-CN" altLang="en-US"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：可能的油气流体界面；</a:t>
            </a:r>
            <a:endParaRPr kumimoji="0" lang="en-US" altLang="zh-CN"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25000"/>
              </a:lnSpc>
              <a:spcBef>
                <a:spcPts val="600"/>
              </a:spcBef>
              <a:spcAft>
                <a:spcPts val="0"/>
              </a:spcAft>
              <a:buClr>
                <a:srgbClr val="FF0000"/>
              </a:buClr>
              <a:buSzTx/>
              <a:buFont typeface="Wingdings" panose="05000000000000000000" pitchFamily="2" charset="2"/>
              <a:buChar char="Ø"/>
              <a:defRPr/>
            </a:pPr>
            <a:r>
              <a:rPr lang="zh-CN" altLang="en-US"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相变</a:t>
            </a:r>
            <a:r>
              <a:rPr lang="en-US" altLang="zh-CN"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极性变化（</a:t>
            </a:r>
            <a:r>
              <a:rPr lang="en-US" altLang="zh-CN"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Phase/polarity change</a:t>
            </a:r>
            <a:r>
              <a:rPr lang="zh-CN" altLang="en-US"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：在叠加数据上地震波峰变化为波谷；</a:t>
            </a:r>
            <a:endParaRPr kumimoji="0" lang="en-US" altLang="zh-CN" b="1" i="0" u="none" strike="noStrike" kern="1200" cap="none" spc="0" normalizeH="0" baseline="0"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ts val="600"/>
              </a:spcBef>
              <a:spcAft>
                <a:spcPts val="0"/>
              </a:spcAft>
              <a:buClr>
                <a:srgbClr val="FF0000"/>
              </a:buClr>
              <a:buSzTx/>
              <a:buFontTx/>
              <a:buNone/>
              <a:defRPr/>
            </a:pPr>
            <a:r>
              <a:rPr lang="zh-CN" altLang="en-US" b="1" noProof="0" dirty="0" smtClean="0">
                <a:ln>
                  <a:noFill/>
                </a:ln>
                <a:solidFill>
                  <a:srgbClr val="FF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振幅随炮检距的关系（</a:t>
            </a:r>
            <a:r>
              <a:rPr lang="en-US" altLang="zh-CN"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Amplitude Versus </a:t>
            </a:r>
            <a:r>
              <a:rPr lang="en-US" altLang="zh-CN"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offset</a:t>
            </a:r>
            <a:r>
              <a:rPr lang="zh-CN" altLang="en-US"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AVO/ AVA</a:t>
            </a:r>
            <a:r>
              <a:rPr lang="zh-CN" altLang="en-US" b="1" noProof="0" dirty="0" smtClean="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：叠前数据</a:t>
            </a:r>
            <a:r>
              <a:rPr lang="en-US" altLang="zh-CN"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偏移距</a:t>
            </a:r>
            <a:r>
              <a:rPr lang="en-US" altLang="zh-CN"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倾角叠后处理</a:t>
            </a:r>
            <a:r>
              <a:rPr lang="en-US" altLang="zh-CN"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b="1" noProof="0" dirty="0" smtClean="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交汇分析。</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2020729" y="1165860"/>
            <a:ext cx="3083719" cy="321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zh-CN" altLang="en-US" sz="1500" b="1" dirty="0" smtClean="0"/>
              <a:t>四川盆地典型地震剖面地震解释</a:t>
            </a:r>
            <a:endParaRPr lang="zh-CN" altLang="en-US" sz="1500" b="1" dirty="0" smtClean="0"/>
          </a:p>
        </p:txBody>
      </p:sp>
      <p:pic>
        <p:nvPicPr>
          <p:cNvPr id="9221" name="图片 9220" descr="2line1226"/>
          <p:cNvPicPr>
            <a:picLocks noChangeAspect="1"/>
          </p:cNvPicPr>
          <p:nvPr/>
        </p:nvPicPr>
        <p:blipFill>
          <a:blip r:embed="rId1"/>
          <a:srcRect r="14642"/>
          <a:stretch>
            <a:fillRect/>
          </a:stretch>
        </p:blipFill>
        <p:spPr>
          <a:xfrm>
            <a:off x="1292543" y="1689735"/>
            <a:ext cx="4662488" cy="1449229"/>
          </a:xfrm>
          <a:prstGeom prst="rect">
            <a:avLst/>
          </a:prstGeom>
          <a:noFill/>
          <a:ln w="9525">
            <a:noFill/>
          </a:ln>
        </p:spPr>
      </p:pic>
      <p:pic>
        <p:nvPicPr>
          <p:cNvPr id="9223" name="图片 9222" descr="line1226"/>
          <p:cNvPicPr>
            <a:picLocks noChangeAspect="1"/>
          </p:cNvPicPr>
          <p:nvPr/>
        </p:nvPicPr>
        <p:blipFill>
          <a:blip r:embed="rId2"/>
          <a:srcRect r="14531"/>
          <a:stretch>
            <a:fillRect/>
          </a:stretch>
        </p:blipFill>
        <p:spPr>
          <a:xfrm>
            <a:off x="1295876" y="3285173"/>
            <a:ext cx="4670108" cy="1451610"/>
          </a:xfrm>
          <a:prstGeom prst="rect">
            <a:avLst/>
          </a:prstGeom>
          <a:noFill/>
          <a:ln w="9525">
            <a:noFill/>
          </a:ln>
        </p:spPr>
      </p:pic>
      <p:sp>
        <p:nvSpPr>
          <p:cNvPr id="2" name="文本框 1"/>
          <p:cNvSpPr txBox="1"/>
          <p:nvPr/>
        </p:nvSpPr>
        <p:spPr>
          <a:xfrm>
            <a:off x="6271736" y="2276475"/>
            <a:ext cx="2483168" cy="1545590"/>
          </a:xfrm>
          <a:prstGeom prst="rect">
            <a:avLst/>
          </a:prstGeom>
          <a:noFill/>
        </p:spPr>
        <p:txBody>
          <a:bodyPr wrap="square" rtlCol="0" anchor="t">
            <a:spAutoFit/>
          </a:bodyPr>
          <a:lstStyle/>
          <a:p>
            <a:r>
              <a:rPr lang="zh-CN" altLang="en-US" sz="1350"/>
              <a:t>四川盆地普光地区垂向上具有三元结构</a:t>
            </a:r>
            <a:endParaRPr lang="zh-CN" altLang="en-US" sz="1350"/>
          </a:p>
          <a:p>
            <a:r>
              <a:rPr lang="zh-CN" altLang="en-US" sz="1350"/>
              <a:t>下部基底变形较弱，中部逆冲断裂发育，形成冲起构造和铲式断层相关蛇头构造</a:t>
            </a:r>
            <a:endParaRPr lang="zh-CN" altLang="en-US" sz="1350"/>
          </a:p>
          <a:p>
            <a:r>
              <a:rPr lang="zh-CN" altLang="en-US" sz="1350"/>
              <a:t>上部仅仅在剖面端部发育有逆冲断裂</a:t>
            </a:r>
            <a:endParaRPr lang="zh-CN" altLang="en-US" sz="135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一、直接烃类检测的相关技术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13315" name="矩形 1"/>
          <p:cNvSpPr/>
          <p:nvPr/>
        </p:nvSpPr>
        <p:spPr>
          <a:xfrm>
            <a:off x="360363" y="2571750"/>
            <a:ext cx="3348037" cy="3881438"/>
          </a:xfrm>
          <a:prstGeom prst="rect">
            <a:avLst/>
          </a:prstGeom>
          <a:noFill/>
          <a:ln w="9525">
            <a:noFill/>
          </a:ln>
        </p:spPr>
        <p:txBody>
          <a:bodyPr>
            <a:spAutoFit/>
          </a:bodyPr>
          <a:lstStyle/>
          <a:p>
            <a:pPr marL="342900" indent="-342900" eaLnBrk="1" hangingPunct="1">
              <a:lnSpc>
                <a:spcPct val="130000"/>
              </a:lnSpc>
              <a:spcBef>
                <a:spcPts val="600"/>
              </a:spcBef>
              <a:buClr>
                <a:srgbClr val="FF0000"/>
              </a:buClr>
              <a:buFont typeface="Wingdings" panose="05000000000000000000" pitchFamily="2" charset="2"/>
              <a:buChar char="Ø"/>
            </a:pPr>
            <a:r>
              <a:rPr lang="zh-CN" altLang="en-US" sz="2400" b="1" dirty="0">
                <a:solidFill>
                  <a:srgbClr val="FF00FF"/>
                </a:solidFill>
                <a:latin typeface="Times New Roman" panose="02020603050405020304" pitchFamily="18" charset="0"/>
                <a:ea typeface="黑体" panose="02010609060101010101" pitchFamily="49" charset="-122"/>
              </a:rPr>
              <a:t>亮点（</a:t>
            </a:r>
            <a:r>
              <a:rPr lang="en-US" altLang="zh-CN" sz="2400" b="1" dirty="0">
                <a:solidFill>
                  <a:srgbClr val="FF00FF"/>
                </a:solidFill>
                <a:latin typeface="Times New Roman" panose="02020603050405020304" pitchFamily="18" charset="0"/>
                <a:ea typeface="黑体" panose="02010609060101010101" pitchFamily="49" charset="-122"/>
              </a:rPr>
              <a:t>Bright spot</a:t>
            </a:r>
            <a:r>
              <a:rPr lang="zh-CN" altLang="en-US" sz="2400" b="1" dirty="0">
                <a:solidFill>
                  <a:srgbClr val="FF00FF"/>
                </a:solidFill>
                <a:latin typeface="Times New Roman" panose="02020603050405020304" pitchFamily="18" charset="0"/>
                <a:ea typeface="黑体" panose="02010609060101010101" pitchFamily="49" charset="-122"/>
              </a:rPr>
              <a:t>）技术</a:t>
            </a:r>
            <a:r>
              <a:rPr lang="zh-CN" altLang="en-US" sz="2400" b="1" dirty="0">
                <a:solidFill>
                  <a:srgbClr val="0000FF"/>
                </a:solidFill>
                <a:latin typeface="Times New Roman" panose="02020603050405020304" pitchFamily="18" charset="0"/>
                <a:ea typeface="黑体" panose="02010609060101010101" pitchFamily="49" charset="-122"/>
              </a:rPr>
              <a:t>：</a:t>
            </a:r>
            <a:r>
              <a:rPr lang="en-US" altLang="zh-CN" sz="2400" b="1" dirty="0">
                <a:solidFill>
                  <a:srgbClr val="0000FF"/>
                </a:solidFill>
                <a:latin typeface="Times New Roman" panose="02020603050405020304" pitchFamily="18" charset="0"/>
                <a:ea typeface="黑体" panose="02010609060101010101" pitchFamily="49" charset="-122"/>
              </a:rPr>
              <a:t>20</a:t>
            </a:r>
            <a:r>
              <a:rPr lang="zh-CN" altLang="en-US" sz="2400" b="1" dirty="0">
                <a:solidFill>
                  <a:srgbClr val="0000FF"/>
                </a:solidFill>
                <a:latin typeface="Times New Roman" panose="02020603050405020304" pitchFamily="18" charset="0"/>
                <a:ea typeface="黑体" panose="02010609060101010101" pitchFamily="49" charset="-122"/>
              </a:rPr>
              <a:t>世纪</a:t>
            </a:r>
            <a:r>
              <a:rPr lang="en-US" altLang="zh-CN" sz="2400" b="1" dirty="0">
                <a:solidFill>
                  <a:srgbClr val="0000FF"/>
                </a:solidFill>
                <a:latin typeface="Times New Roman" panose="02020603050405020304" pitchFamily="18" charset="0"/>
                <a:ea typeface="黑体" panose="02010609060101010101" pitchFamily="49" charset="-122"/>
              </a:rPr>
              <a:t>60</a:t>
            </a:r>
            <a:r>
              <a:rPr lang="zh-CN" altLang="en-US" sz="2400" b="1" dirty="0">
                <a:solidFill>
                  <a:srgbClr val="0000FF"/>
                </a:solidFill>
                <a:latin typeface="Times New Roman" panose="02020603050405020304" pitchFamily="18" charset="0"/>
                <a:ea typeface="黑体" panose="02010609060101010101" pitchFamily="49" charset="-122"/>
              </a:rPr>
              <a:t>年代末到</a:t>
            </a:r>
            <a:r>
              <a:rPr lang="en-US" altLang="zh-CN" sz="2400" b="1" dirty="0">
                <a:solidFill>
                  <a:srgbClr val="0000FF"/>
                </a:solidFill>
                <a:latin typeface="Times New Roman" panose="02020603050405020304" pitchFamily="18" charset="0"/>
                <a:ea typeface="黑体" panose="02010609060101010101" pitchFamily="49" charset="-122"/>
              </a:rPr>
              <a:t>70</a:t>
            </a:r>
            <a:r>
              <a:rPr lang="zh-CN" altLang="en-US" sz="2400" b="1" dirty="0">
                <a:solidFill>
                  <a:srgbClr val="0000FF"/>
                </a:solidFill>
                <a:latin typeface="Times New Roman" panose="02020603050405020304" pitchFamily="18" charset="0"/>
                <a:ea typeface="黑体" panose="02010609060101010101" pitchFamily="49" charset="-122"/>
              </a:rPr>
              <a:t>年代末，为起步阶段，该阶段以“亮点”技术为代表；是</a:t>
            </a:r>
            <a:r>
              <a:rPr lang="zh-CN" altLang="en-US" sz="2400" b="1" dirty="0">
                <a:solidFill>
                  <a:srgbClr val="FF00FF"/>
                </a:solidFill>
                <a:latin typeface="Times New Roman" panose="02020603050405020304" pitchFamily="18" charset="0"/>
                <a:ea typeface="黑体" panose="02010609060101010101" pitchFamily="49" charset="-122"/>
              </a:rPr>
              <a:t>基于地震振幅技术检测圈闭中油气聚集的一种直接方法</a:t>
            </a:r>
            <a:r>
              <a:rPr lang="zh-CN" altLang="en-US" sz="2400" b="1" dirty="0">
                <a:solidFill>
                  <a:srgbClr val="0000FF"/>
                </a:solidFill>
                <a:latin typeface="Times New Roman" panose="02020603050405020304" pitchFamily="18" charset="0"/>
                <a:ea typeface="黑体" panose="02010609060101010101" pitchFamily="49" charset="-122"/>
              </a:rPr>
              <a:t>。</a:t>
            </a:r>
            <a:endParaRPr lang="zh-CN" altLang="en-US" sz="2400" b="1" dirty="0">
              <a:solidFill>
                <a:srgbClr val="0000FF"/>
              </a:solidFill>
              <a:latin typeface="Times New Roman" panose="02020603050405020304" pitchFamily="18" charset="0"/>
              <a:ea typeface="黑体" panose="02010609060101010101" pitchFamily="49" charset="-122"/>
            </a:endParaRPr>
          </a:p>
        </p:txBody>
      </p:sp>
      <p:sp>
        <p:nvSpPr>
          <p:cNvPr id="13316" name="文本框 2"/>
          <p:cNvSpPr txBox="1"/>
          <p:nvPr/>
        </p:nvSpPr>
        <p:spPr>
          <a:xfrm>
            <a:off x="446088" y="1311275"/>
            <a:ext cx="3046412" cy="461963"/>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、亮点技术</a:t>
            </a:r>
            <a:endParaRPr lang="zh-CN" altLang="en-US" sz="2400" b="1" dirty="0">
              <a:solidFill>
                <a:srgbClr val="FF00FF"/>
              </a:solidFill>
              <a:latin typeface="黑体" panose="02010609060101010101" pitchFamily="49" charset="-122"/>
              <a:ea typeface="黑体" panose="02010609060101010101" pitchFamily="49" charset="-122"/>
            </a:endParaRPr>
          </a:p>
        </p:txBody>
      </p:sp>
      <p:pic>
        <p:nvPicPr>
          <p:cNvPr id="13317" name="图片 5"/>
          <p:cNvPicPr>
            <a:picLocks noChangeAspect="1"/>
          </p:cNvPicPr>
          <p:nvPr/>
        </p:nvPicPr>
        <p:blipFill>
          <a:blip r:embed="rId1"/>
          <a:stretch>
            <a:fillRect/>
          </a:stretch>
        </p:blipFill>
        <p:spPr>
          <a:xfrm>
            <a:off x="4067175" y="1311275"/>
            <a:ext cx="4826000" cy="5430838"/>
          </a:xfrm>
          <a:prstGeom prst="rect">
            <a:avLst/>
          </a:prstGeom>
          <a:noFill/>
          <a:ln w="9525">
            <a:noFill/>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一、直接烃类检测的相关技术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14339" name="矩形 4"/>
          <p:cNvSpPr/>
          <p:nvPr/>
        </p:nvSpPr>
        <p:spPr>
          <a:xfrm>
            <a:off x="1908175" y="6230938"/>
            <a:ext cx="5770563" cy="438150"/>
          </a:xfrm>
          <a:prstGeom prst="rect">
            <a:avLst/>
          </a:prstGeom>
          <a:noFill/>
          <a:ln w="9525">
            <a:noFill/>
          </a:ln>
        </p:spPr>
        <p:txBody>
          <a:bodyPr>
            <a:spAutoFit/>
          </a:bodyPr>
          <a:lstStyle/>
          <a:p>
            <a:pPr algn="ctr" eaLnBrk="1" hangingPunct="1">
              <a:lnSpc>
                <a:spcPct val="125000"/>
              </a:lnSpc>
            </a:pPr>
            <a:r>
              <a:rPr lang="zh-CN" altLang="en-US" sz="2000" b="1" dirty="0">
                <a:solidFill>
                  <a:srgbClr val="0000FF"/>
                </a:solidFill>
                <a:latin typeface="Times New Roman" panose="02020603050405020304" pitchFamily="18" charset="0"/>
                <a:ea typeface="黑体" panose="02010609060101010101" pitchFamily="49" charset="-122"/>
              </a:rPr>
              <a:t>地震剖面亮点特征</a:t>
            </a:r>
            <a:endParaRPr lang="zh-CN" altLang="en-US" sz="2000" b="1" dirty="0">
              <a:solidFill>
                <a:srgbClr val="0000FF"/>
              </a:solidFill>
              <a:latin typeface="Times New Roman" panose="02020603050405020304" pitchFamily="18" charset="0"/>
              <a:ea typeface="黑体" panose="02010609060101010101" pitchFamily="49" charset="-122"/>
            </a:endParaRPr>
          </a:p>
        </p:txBody>
      </p:sp>
      <p:pic>
        <p:nvPicPr>
          <p:cNvPr id="14340" name="图片 2"/>
          <p:cNvPicPr>
            <a:picLocks noChangeAspect="1"/>
          </p:cNvPicPr>
          <p:nvPr/>
        </p:nvPicPr>
        <p:blipFill>
          <a:blip r:embed="rId1"/>
          <a:stretch>
            <a:fillRect/>
          </a:stretch>
        </p:blipFill>
        <p:spPr>
          <a:xfrm>
            <a:off x="-33337" y="2941638"/>
            <a:ext cx="9228137" cy="3224212"/>
          </a:xfrm>
          <a:prstGeom prst="rect">
            <a:avLst/>
          </a:prstGeom>
          <a:noFill/>
          <a:ln w="9525">
            <a:noFill/>
          </a:ln>
        </p:spPr>
      </p:pic>
      <p:sp>
        <p:nvSpPr>
          <p:cNvPr id="14341" name="矩形 4"/>
          <p:cNvSpPr/>
          <p:nvPr/>
        </p:nvSpPr>
        <p:spPr>
          <a:xfrm>
            <a:off x="1835150" y="2198688"/>
            <a:ext cx="5770563" cy="438150"/>
          </a:xfrm>
          <a:prstGeom prst="rect">
            <a:avLst/>
          </a:prstGeom>
          <a:noFill/>
          <a:ln w="9525">
            <a:noFill/>
          </a:ln>
        </p:spPr>
        <p:txBody>
          <a:bodyPr>
            <a:spAutoFit/>
          </a:bodyPr>
          <a:lstStyle/>
          <a:p>
            <a:pPr algn="ctr" eaLnBrk="1" hangingPunct="1">
              <a:lnSpc>
                <a:spcPct val="125000"/>
              </a:lnSpc>
            </a:pPr>
            <a:r>
              <a:rPr lang="zh-CN" altLang="en-US" sz="2000" b="1" dirty="0">
                <a:solidFill>
                  <a:srgbClr val="0000FF"/>
                </a:solidFill>
                <a:latin typeface="Times New Roman" panose="02020603050405020304" pitchFamily="18" charset="0"/>
                <a:ea typeface="黑体" panose="02010609060101010101" pitchFamily="49" charset="-122"/>
              </a:rPr>
              <a:t>同相轴突然变化（消除断层的影响）</a:t>
            </a:r>
            <a:endParaRPr lang="zh-CN" altLang="en-US" sz="2000" b="1" dirty="0">
              <a:solidFill>
                <a:srgbClr val="0000FF"/>
              </a:solidFill>
              <a:latin typeface="Times New Roman" panose="02020603050405020304" pitchFamily="18" charset="0"/>
              <a:ea typeface="黑体" panose="02010609060101010101" pitchFamily="49" charset="-122"/>
            </a:endParaRPr>
          </a:p>
        </p:txBody>
      </p:sp>
      <p:sp>
        <p:nvSpPr>
          <p:cNvPr id="14342" name="文本框 2"/>
          <p:cNvSpPr txBox="1"/>
          <p:nvPr/>
        </p:nvSpPr>
        <p:spPr>
          <a:xfrm>
            <a:off x="446088" y="1311275"/>
            <a:ext cx="4918075" cy="461963"/>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、亮点技术</a:t>
            </a:r>
            <a:endParaRPr lang="zh-CN" altLang="en-US" sz="2400" b="1" dirty="0">
              <a:solidFill>
                <a:srgbClr val="FF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pic>
        <p:nvPicPr>
          <p:cNvPr id="15363" name="图片 1"/>
          <p:cNvPicPr>
            <a:picLocks noChangeAspect="1"/>
          </p:cNvPicPr>
          <p:nvPr/>
        </p:nvPicPr>
        <p:blipFill>
          <a:blip r:embed="rId1"/>
          <a:srcRect l="2377" t="1089" r="2859"/>
          <a:stretch>
            <a:fillRect/>
          </a:stretch>
        </p:blipFill>
        <p:spPr>
          <a:xfrm>
            <a:off x="169863" y="17463"/>
            <a:ext cx="8866187" cy="6813550"/>
          </a:xfrm>
          <a:prstGeom prst="rect">
            <a:avLst/>
          </a:prstGeom>
          <a:noFill/>
          <a:ln w="9525">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2"/>
          <p:cNvSpPr txBox="1"/>
          <p:nvPr/>
        </p:nvSpPr>
        <p:spPr>
          <a:xfrm>
            <a:off x="446088" y="1311275"/>
            <a:ext cx="4918075" cy="461963"/>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、亮点技术</a:t>
            </a:r>
            <a:endParaRPr lang="zh-CN" altLang="en-US" sz="2400" b="1" dirty="0">
              <a:solidFill>
                <a:srgbClr val="FF00FF"/>
              </a:solidFill>
              <a:latin typeface="黑体" panose="02010609060101010101" pitchFamily="49" charset="-122"/>
              <a:ea typeface="黑体" panose="02010609060101010101" pitchFamily="49" charset="-122"/>
            </a:endParaRPr>
          </a:p>
        </p:txBody>
      </p:sp>
      <p:sp>
        <p:nvSpPr>
          <p:cNvPr id="18435" name="矩形 5"/>
          <p:cNvSpPr/>
          <p:nvPr/>
        </p:nvSpPr>
        <p:spPr>
          <a:xfrm>
            <a:off x="468313" y="1863725"/>
            <a:ext cx="8280400" cy="849313"/>
          </a:xfrm>
          <a:prstGeom prst="rect">
            <a:avLst/>
          </a:prstGeom>
          <a:noFill/>
          <a:ln w="9525">
            <a:noFill/>
          </a:ln>
        </p:spPr>
        <p:txBody>
          <a:bodyPr>
            <a:spAutoFit/>
          </a:bodyPr>
          <a:lstStyle/>
          <a:p>
            <a:pPr marL="342900" indent="-342900" eaLnBrk="1" hangingPunct="1">
              <a:lnSpc>
                <a:spcPct val="130000"/>
              </a:lnSpc>
              <a:spcBef>
                <a:spcPts val="600"/>
              </a:spcBef>
              <a:buClr>
                <a:srgbClr val="FF0000"/>
              </a:buClr>
              <a:buFont typeface="Wingdings" panose="05000000000000000000" pitchFamily="2" charset="2"/>
              <a:buChar char="Ø"/>
            </a:pPr>
            <a:r>
              <a:rPr lang="zh-CN" altLang="en-US" sz="2000" b="1" dirty="0">
                <a:solidFill>
                  <a:srgbClr val="FF0000"/>
                </a:solidFill>
                <a:latin typeface="Times New Roman" panose="02020603050405020304" pitchFamily="18" charset="0"/>
                <a:ea typeface="黑体" panose="02010609060101010101" pitchFamily="49" charset="-122"/>
              </a:rPr>
              <a:t>大多数含气层或含油层都是薄层</a:t>
            </a:r>
            <a:r>
              <a:rPr lang="zh-CN" altLang="en-US" sz="2000" b="1" dirty="0">
                <a:solidFill>
                  <a:srgbClr val="0000FF"/>
                </a:solidFill>
                <a:latin typeface="Times New Roman" panose="02020603050405020304" pitchFamily="18" charset="0"/>
                <a:ea typeface="黑体" panose="02010609060101010101" pitchFamily="49" charset="-122"/>
              </a:rPr>
              <a:t>，薄层中波的干涉使储集层中许多地震特征不易显现。这导致亮点检测油气技术存在一定困难。</a:t>
            </a:r>
            <a:endParaRPr lang="en-US" altLang="zh-CN" sz="2000" b="1" dirty="0">
              <a:solidFill>
                <a:srgbClr val="0000FF"/>
              </a:solidFill>
              <a:latin typeface="Times New Roman" panose="02020603050405020304" pitchFamily="18" charset="0"/>
              <a:ea typeface="黑体" panose="02010609060101010101" pitchFamily="49" charset="-122"/>
            </a:endParaRPr>
          </a:p>
        </p:txBody>
      </p:sp>
      <p:pic>
        <p:nvPicPr>
          <p:cNvPr id="18436" name="图片 1"/>
          <p:cNvPicPr>
            <a:picLocks noChangeAspect="1"/>
          </p:cNvPicPr>
          <p:nvPr/>
        </p:nvPicPr>
        <p:blipFill>
          <a:blip r:embed="rId1"/>
          <a:srcRect l="49394"/>
          <a:stretch>
            <a:fillRect/>
          </a:stretch>
        </p:blipFill>
        <p:spPr>
          <a:xfrm>
            <a:off x="477838" y="2825750"/>
            <a:ext cx="3382962" cy="3933825"/>
          </a:xfrm>
          <a:prstGeom prst="rect">
            <a:avLst/>
          </a:prstGeom>
          <a:noFill/>
          <a:ln w="9525">
            <a:noFill/>
          </a:ln>
        </p:spPr>
      </p:pic>
      <p:pic>
        <p:nvPicPr>
          <p:cNvPr id="18437" name="图片 1"/>
          <p:cNvPicPr>
            <a:picLocks noChangeAspect="1"/>
          </p:cNvPicPr>
          <p:nvPr/>
        </p:nvPicPr>
        <p:blipFill>
          <a:blip r:embed="rId2"/>
          <a:srcRect l="46790" b="15237"/>
          <a:stretch>
            <a:fillRect/>
          </a:stretch>
        </p:blipFill>
        <p:spPr>
          <a:xfrm>
            <a:off x="4257675" y="2779713"/>
            <a:ext cx="4508500" cy="3959225"/>
          </a:xfrm>
          <a:prstGeom prst="rect">
            <a:avLst/>
          </a:prstGeom>
          <a:noFill/>
          <a:ln w="9525">
            <a:noFill/>
          </a:ln>
        </p:spPr>
      </p:pic>
      <p:sp>
        <p:nvSpPr>
          <p:cNvPr id="18438" name="文本框 2"/>
          <p:cNvSpPr txBox="1"/>
          <p:nvPr/>
        </p:nvSpPr>
        <p:spPr>
          <a:xfrm>
            <a:off x="6891338" y="2771775"/>
            <a:ext cx="1871662" cy="646113"/>
          </a:xfrm>
          <a:prstGeom prst="rect">
            <a:avLst/>
          </a:prstGeom>
          <a:solidFill>
            <a:schemeClr val="bg1"/>
          </a:solidFill>
          <a:ln w="9525">
            <a:noFill/>
          </a:ln>
        </p:spPr>
        <p:txBody>
          <a:bodyPr>
            <a:spAutoFit/>
          </a:bodyPr>
          <a:lstStyle/>
          <a:p>
            <a:pPr algn="ctr"/>
            <a:r>
              <a:rPr lang="zh-CN" altLang="en-US" b="1" dirty="0">
                <a:solidFill>
                  <a:srgbClr val="0000FF"/>
                </a:solidFill>
                <a:latin typeface="黑体" panose="02010609060101010101" pitchFamily="49" charset="-122"/>
                <a:ea typeface="黑体" panose="02010609060101010101" pitchFamily="49" charset="-122"/>
              </a:rPr>
              <a:t>松原地区哈玛尔村野外露头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18439" name="矩形 9"/>
          <p:cNvSpPr/>
          <p:nvPr/>
        </p:nvSpPr>
        <p:spPr>
          <a:xfrm>
            <a:off x="6516688" y="1300163"/>
            <a:ext cx="958850" cy="400050"/>
          </a:xfrm>
          <a:prstGeom prst="rect">
            <a:avLst/>
          </a:prstGeom>
          <a:noFill/>
          <a:ln w="9525">
            <a:noFill/>
          </a:ln>
        </p:spPr>
        <p:txBody>
          <a:bodyPr wrap="none">
            <a:spAutoFit/>
          </a:bodyPr>
          <a:lstStyle/>
          <a:p>
            <a:pPr algn="ctr"/>
            <a:r>
              <a:rPr lang="zh-CN" altLang="en-US" sz="2000" b="1" dirty="0">
                <a:solidFill>
                  <a:srgbClr val="FF0000"/>
                </a:solidFill>
                <a:latin typeface="黑体" panose="02010609060101010101" pitchFamily="49" charset="-122"/>
                <a:ea typeface="黑体" panose="02010609060101010101" pitchFamily="49" charset="-122"/>
              </a:rPr>
              <a:t>局限性</a:t>
            </a: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18440"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一、直接烃类检测的相关技术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3"/>
          <p:cNvSpPr/>
          <p:nvPr/>
        </p:nvSpPr>
        <p:spPr>
          <a:xfrm>
            <a:off x="468313" y="1835150"/>
            <a:ext cx="8280400" cy="1250950"/>
          </a:xfrm>
          <a:prstGeom prst="rect">
            <a:avLst/>
          </a:prstGeom>
          <a:noFill/>
          <a:ln w="9525">
            <a:noFill/>
          </a:ln>
        </p:spPr>
        <p:txBody>
          <a:bodyPr>
            <a:spAutoFit/>
          </a:bodyPr>
          <a:lstStyle/>
          <a:p>
            <a:pPr marL="342900" indent="-342900" eaLnBrk="1" hangingPunct="1">
              <a:lnSpc>
                <a:spcPct val="130000"/>
              </a:lnSpc>
              <a:spcBef>
                <a:spcPts val="600"/>
              </a:spcBef>
              <a:buClr>
                <a:srgbClr val="FF0000"/>
              </a:buClr>
              <a:buFont typeface="Wingdings" panose="05000000000000000000" pitchFamily="2" charset="2"/>
              <a:buChar char="Ø"/>
            </a:pPr>
            <a:r>
              <a:rPr lang="zh-CN" altLang="en-US" sz="2000" b="1" dirty="0">
                <a:solidFill>
                  <a:srgbClr val="FF0000"/>
                </a:solidFill>
                <a:latin typeface="Times New Roman" panose="02020603050405020304" pitchFamily="18" charset="0"/>
                <a:ea typeface="黑体" panose="02010609060101010101" pitchFamily="49" charset="-122"/>
              </a:rPr>
              <a:t>并非所有亮点都是油气层的反映</a:t>
            </a:r>
            <a:r>
              <a:rPr lang="zh-CN" altLang="en-US" sz="2000" b="1" dirty="0">
                <a:solidFill>
                  <a:srgbClr val="0000FF"/>
                </a:solidFill>
                <a:latin typeface="Times New Roman" panose="02020603050405020304" pitchFamily="18" charset="0"/>
                <a:ea typeface="黑体" panose="02010609060101010101" pitchFamily="49" charset="-122"/>
              </a:rPr>
              <a:t>，也不是所有的油气层都有亮点。例如，页岩覆盖下，因振幅减弱，在油气聚集带上显示的不是亮点，而是出现</a:t>
            </a:r>
            <a:r>
              <a:rPr lang="zh-CN" altLang="en-US" sz="2000" b="1" dirty="0">
                <a:solidFill>
                  <a:srgbClr val="FF00FF"/>
                </a:solidFill>
                <a:latin typeface="Times New Roman" panose="02020603050405020304" pitchFamily="18" charset="0"/>
                <a:ea typeface="黑体" panose="02010609060101010101" pitchFamily="49" charset="-122"/>
              </a:rPr>
              <a:t>暗点</a:t>
            </a:r>
            <a:r>
              <a:rPr lang="zh-CN" altLang="en-US" sz="2000" b="1" dirty="0">
                <a:solidFill>
                  <a:srgbClr val="0000FF"/>
                </a:solidFill>
                <a:latin typeface="Times New Roman" panose="02020603050405020304" pitchFamily="18" charset="0"/>
                <a:ea typeface="黑体" panose="02010609060101010101" pitchFamily="49" charset="-122"/>
              </a:rPr>
              <a:t>。</a:t>
            </a:r>
            <a:endParaRPr lang="zh-CN" altLang="en-US" sz="2000" b="1" dirty="0">
              <a:solidFill>
                <a:srgbClr val="0000FF"/>
              </a:solidFill>
              <a:latin typeface="Times New Roman" panose="02020603050405020304" pitchFamily="18" charset="0"/>
              <a:ea typeface="黑体" panose="02010609060101010101" pitchFamily="49" charset="-122"/>
            </a:endParaRPr>
          </a:p>
        </p:txBody>
      </p:sp>
      <p:sp>
        <p:nvSpPr>
          <p:cNvPr id="19459" name="文本框 2"/>
          <p:cNvSpPr txBox="1"/>
          <p:nvPr/>
        </p:nvSpPr>
        <p:spPr>
          <a:xfrm>
            <a:off x="446088" y="1311275"/>
            <a:ext cx="4918075" cy="461963"/>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、亮点技术</a:t>
            </a:r>
            <a:endParaRPr lang="zh-CN" altLang="en-US" sz="2400" b="1" dirty="0">
              <a:solidFill>
                <a:srgbClr val="FF00FF"/>
              </a:solidFill>
              <a:latin typeface="黑体" panose="02010609060101010101" pitchFamily="49" charset="-122"/>
              <a:ea typeface="黑体" panose="02010609060101010101" pitchFamily="49" charset="-122"/>
            </a:endParaRPr>
          </a:p>
        </p:txBody>
      </p:sp>
      <p:sp>
        <p:nvSpPr>
          <p:cNvPr id="19460" name="矩形 5"/>
          <p:cNvSpPr/>
          <p:nvPr/>
        </p:nvSpPr>
        <p:spPr>
          <a:xfrm>
            <a:off x="6516688" y="1300163"/>
            <a:ext cx="958850" cy="400050"/>
          </a:xfrm>
          <a:prstGeom prst="rect">
            <a:avLst/>
          </a:prstGeom>
          <a:noFill/>
          <a:ln w="9525">
            <a:noFill/>
          </a:ln>
        </p:spPr>
        <p:txBody>
          <a:bodyPr wrap="none">
            <a:spAutoFit/>
          </a:bodyPr>
          <a:lstStyle/>
          <a:p>
            <a:pPr algn="ctr"/>
            <a:r>
              <a:rPr lang="zh-CN" altLang="en-US" sz="2000" b="1" dirty="0">
                <a:solidFill>
                  <a:srgbClr val="FF0000"/>
                </a:solidFill>
                <a:latin typeface="黑体" panose="02010609060101010101" pitchFamily="49" charset="-122"/>
                <a:ea typeface="黑体" panose="02010609060101010101" pitchFamily="49" charset="-122"/>
              </a:rPr>
              <a:t>局限性</a:t>
            </a:r>
            <a:endParaRPr lang="zh-CN" altLang="en-US" sz="2000" b="1" dirty="0">
              <a:solidFill>
                <a:srgbClr val="FF0000"/>
              </a:solidFill>
              <a:latin typeface="黑体" panose="02010609060101010101" pitchFamily="49" charset="-122"/>
              <a:ea typeface="黑体" panose="02010609060101010101" pitchFamily="49" charset="-122"/>
            </a:endParaRPr>
          </a:p>
        </p:txBody>
      </p:sp>
      <p:pic>
        <p:nvPicPr>
          <p:cNvPr id="19461" name="图片 6"/>
          <p:cNvPicPr>
            <a:picLocks noChangeAspect="1"/>
          </p:cNvPicPr>
          <p:nvPr/>
        </p:nvPicPr>
        <p:blipFill>
          <a:blip r:embed="rId1"/>
          <a:srcRect l="1079" t="11217" r="1274" b="48067"/>
          <a:stretch>
            <a:fillRect/>
          </a:stretch>
        </p:blipFill>
        <p:spPr>
          <a:xfrm>
            <a:off x="468313" y="3500438"/>
            <a:ext cx="8424862" cy="2651125"/>
          </a:xfrm>
          <a:prstGeom prst="rect">
            <a:avLst/>
          </a:prstGeom>
          <a:noFill/>
          <a:ln w="9525">
            <a:noFill/>
          </a:ln>
        </p:spPr>
      </p:pic>
      <p:sp>
        <p:nvSpPr>
          <p:cNvPr id="19462" name="矩形 4"/>
          <p:cNvSpPr/>
          <p:nvPr/>
        </p:nvSpPr>
        <p:spPr>
          <a:xfrm>
            <a:off x="1908175" y="6230938"/>
            <a:ext cx="5770563" cy="438150"/>
          </a:xfrm>
          <a:prstGeom prst="rect">
            <a:avLst/>
          </a:prstGeom>
          <a:noFill/>
          <a:ln w="9525">
            <a:noFill/>
          </a:ln>
        </p:spPr>
        <p:txBody>
          <a:bodyPr>
            <a:spAutoFit/>
          </a:bodyPr>
          <a:lstStyle/>
          <a:p>
            <a:pPr algn="ctr" eaLnBrk="1" hangingPunct="1">
              <a:lnSpc>
                <a:spcPct val="125000"/>
              </a:lnSpc>
            </a:pPr>
            <a:r>
              <a:rPr lang="zh-CN" altLang="en-US" sz="2000" b="1" dirty="0">
                <a:solidFill>
                  <a:srgbClr val="0000FF"/>
                </a:solidFill>
                <a:latin typeface="Times New Roman" panose="02020603050405020304" pitchFamily="18" charset="0"/>
                <a:ea typeface="黑体" panose="02010609060101010101" pitchFamily="49" charset="-122"/>
              </a:rPr>
              <a:t>地震剖面亮点和暗点技术实例</a:t>
            </a:r>
            <a:endParaRPr lang="zh-CN" altLang="en-US" sz="2000" b="1" dirty="0">
              <a:solidFill>
                <a:srgbClr val="0000FF"/>
              </a:solidFill>
              <a:latin typeface="Times New Roman" panose="02020603050405020304" pitchFamily="18" charset="0"/>
              <a:ea typeface="黑体" panose="02010609060101010101" pitchFamily="49" charset="-122"/>
            </a:endParaRPr>
          </a:p>
        </p:txBody>
      </p:sp>
      <p:sp>
        <p:nvSpPr>
          <p:cNvPr id="19463"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一、直接烃类检测的相关技术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一、直接烃类检测的相关技术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20483" name="文本框 2"/>
          <p:cNvSpPr txBox="1"/>
          <p:nvPr/>
        </p:nvSpPr>
        <p:spPr>
          <a:xfrm>
            <a:off x="446088" y="1311275"/>
            <a:ext cx="3046412" cy="461963"/>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2</a:t>
            </a:r>
            <a:r>
              <a:rPr lang="zh-CN" altLang="en-US" sz="2400" b="1" dirty="0">
                <a:solidFill>
                  <a:srgbClr val="FF00FF"/>
                </a:solidFill>
                <a:latin typeface="黑体" panose="02010609060101010101" pitchFamily="49" charset="-122"/>
                <a:ea typeface="黑体" panose="02010609060101010101" pitchFamily="49" charset="-122"/>
              </a:rPr>
              <a:t>、暗点技术</a:t>
            </a:r>
            <a:endParaRPr lang="zh-CN" altLang="en-US" sz="2400" b="1" dirty="0">
              <a:solidFill>
                <a:srgbClr val="FF00FF"/>
              </a:solidFill>
              <a:latin typeface="黑体" panose="02010609060101010101" pitchFamily="49" charset="-122"/>
              <a:ea typeface="黑体" panose="02010609060101010101" pitchFamily="49" charset="-122"/>
            </a:endParaRPr>
          </a:p>
        </p:txBody>
      </p:sp>
      <p:pic>
        <p:nvPicPr>
          <p:cNvPr id="20484" name="图片 8"/>
          <p:cNvPicPr>
            <a:picLocks noChangeAspect="1"/>
          </p:cNvPicPr>
          <p:nvPr/>
        </p:nvPicPr>
        <p:blipFill>
          <a:blip r:embed="rId1"/>
          <a:srcRect l="51990" t="17856" r="2516" b="51163"/>
          <a:stretch>
            <a:fillRect/>
          </a:stretch>
        </p:blipFill>
        <p:spPr>
          <a:xfrm>
            <a:off x="314325" y="2070100"/>
            <a:ext cx="8640763" cy="4438650"/>
          </a:xfrm>
          <a:prstGeom prst="rect">
            <a:avLst/>
          </a:prstGeom>
          <a:noFill/>
          <a:ln w="9525">
            <a:noFill/>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一、直接烃类检测的相关技术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21507" name="文本框 2"/>
          <p:cNvSpPr txBox="1"/>
          <p:nvPr/>
        </p:nvSpPr>
        <p:spPr>
          <a:xfrm>
            <a:off x="446088" y="1311275"/>
            <a:ext cx="3046412" cy="461963"/>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3</a:t>
            </a:r>
            <a:r>
              <a:rPr lang="zh-CN" altLang="en-US" sz="2400" b="1" dirty="0">
                <a:solidFill>
                  <a:srgbClr val="FF00FF"/>
                </a:solidFill>
                <a:latin typeface="黑体" panose="02010609060101010101" pitchFamily="49" charset="-122"/>
                <a:ea typeface="黑体" panose="02010609060101010101" pitchFamily="49" charset="-122"/>
              </a:rPr>
              <a:t>、平点技术</a:t>
            </a:r>
            <a:endParaRPr lang="zh-CN" altLang="en-US" sz="2400" b="1" dirty="0">
              <a:solidFill>
                <a:srgbClr val="FF00FF"/>
              </a:solidFill>
              <a:latin typeface="黑体" panose="02010609060101010101" pitchFamily="49" charset="-122"/>
              <a:ea typeface="黑体" panose="02010609060101010101" pitchFamily="49" charset="-122"/>
            </a:endParaRPr>
          </a:p>
        </p:txBody>
      </p:sp>
      <p:sp>
        <p:nvSpPr>
          <p:cNvPr id="21508" name="矩形 11"/>
          <p:cNvSpPr/>
          <p:nvPr/>
        </p:nvSpPr>
        <p:spPr>
          <a:xfrm>
            <a:off x="522288" y="2706688"/>
            <a:ext cx="1673225" cy="3243262"/>
          </a:xfrm>
          <a:prstGeom prst="rect">
            <a:avLst/>
          </a:prstGeom>
          <a:noFill/>
          <a:ln w="9525">
            <a:noFill/>
          </a:ln>
        </p:spPr>
        <p:txBody>
          <a:bodyPr>
            <a:spAutoFit/>
          </a:bodyPr>
          <a:lstStyle/>
          <a:p>
            <a:pPr marL="342900" indent="-342900" eaLnBrk="1" hangingPunct="1">
              <a:lnSpc>
                <a:spcPct val="150000"/>
              </a:lnSpc>
              <a:spcBef>
                <a:spcPts val="600"/>
              </a:spcBef>
              <a:buClr>
                <a:srgbClr val="FF0000"/>
              </a:buClr>
              <a:buFont typeface="Wingdings" panose="05000000000000000000" pitchFamily="2" charset="2"/>
              <a:buChar char="Ø"/>
            </a:pPr>
            <a:r>
              <a:rPr lang="zh-CN" altLang="en-US" sz="2800" b="1" dirty="0">
                <a:solidFill>
                  <a:srgbClr val="0000FF"/>
                </a:solidFill>
                <a:latin typeface="Times New Roman" panose="02020603050405020304" pitchFamily="18" charset="0"/>
                <a:ea typeface="黑体" panose="02010609060101010101" pitchFamily="49" charset="-122"/>
              </a:rPr>
              <a:t>平点技术直接指示油水界面的位置</a:t>
            </a:r>
            <a:endParaRPr lang="zh-CN" altLang="en-US" sz="2800" b="1" dirty="0">
              <a:solidFill>
                <a:srgbClr val="0000FF"/>
              </a:solidFill>
              <a:latin typeface="Times New Roman" panose="02020603050405020304" pitchFamily="18" charset="0"/>
              <a:ea typeface="黑体" panose="02010609060101010101" pitchFamily="49" charset="-122"/>
            </a:endParaRPr>
          </a:p>
        </p:txBody>
      </p:sp>
      <p:pic>
        <p:nvPicPr>
          <p:cNvPr id="21509" name="图片 1"/>
          <p:cNvPicPr>
            <a:picLocks noChangeAspect="1"/>
          </p:cNvPicPr>
          <p:nvPr/>
        </p:nvPicPr>
        <p:blipFill>
          <a:blip r:embed="rId1"/>
          <a:stretch>
            <a:fillRect/>
          </a:stretch>
        </p:blipFill>
        <p:spPr>
          <a:xfrm>
            <a:off x="2549525" y="1304925"/>
            <a:ext cx="6486525" cy="5364163"/>
          </a:xfrm>
          <a:prstGeom prst="rect">
            <a:avLst/>
          </a:prstGeom>
          <a:noFill/>
          <a:ln w="9525">
            <a:noFill/>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一、直接烃类检测的相关技术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22531" name="文本框 2"/>
          <p:cNvSpPr txBox="1"/>
          <p:nvPr/>
        </p:nvSpPr>
        <p:spPr>
          <a:xfrm>
            <a:off x="446088" y="1311275"/>
            <a:ext cx="3046412" cy="461963"/>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3</a:t>
            </a:r>
            <a:r>
              <a:rPr lang="zh-CN" altLang="en-US" sz="2400" b="1" dirty="0">
                <a:solidFill>
                  <a:srgbClr val="FF00FF"/>
                </a:solidFill>
                <a:latin typeface="黑体" panose="02010609060101010101" pitchFamily="49" charset="-122"/>
                <a:ea typeface="黑体" panose="02010609060101010101" pitchFamily="49" charset="-122"/>
              </a:rPr>
              <a:t>、平点技术</a:t>
            </a:r>
            <a:endParaRPr lang="zh-CN" altLang="en-US" sz="2400" b="1" dirty="0">
              <a:solidFill>
                <a:srgbClr val="FF00FF"/>
              </a:solidFill>
              <a:latin typeface="黑体" panose="02010609060101010101" pitchFamily="49" charset="-122"/>
              <a:ea typeface="黑体" panose="02010609060101010101" pitchFamily="49" charset="-122"/>
            </a:endParaRPr>
          </a:p>
        </p:txBody>
      </p:sp>
      <p:pic>
        <p:nvPicPr>
          <p:cNvPr id="22532" name="图片 1"/>
          <p:cNvPicPr>
            <a:picLocks noChangeAspect="1"/>
          </p:cNvPicPr>
          <p:nvPr/>
        </p:nvPicPr>
        <p:blipFill>
          <a:blip r:embed="rId1"/>
          <a:stretch>
            <a:fillRect/>
          </a:stretch>
        </p:blipFill>
        <p:spPr>
          <a:xfrm>
            <a:off x="2493963" y="1938338"/>
            <a:ext cx="6470650" cy="4803775"/>
          </a:xfrm>
          <a:prstGeom prst="rect">
            <a:avLst/>
          </a:prstGeom>
          <a:noFill/>
          <a:ln w="9525">
            <a:noFill/>
          </a:ln>
        </p:spPr>
      </p:pic>
      <p:sp>
        <p:nvSpPr>
          <p:cNvPr id="22533" name="矩形 11"/>
          <p:cNvSpPr/>
          <p:nvPr/>
        </p:nvSpPr>
        <p:spPr>
          <a:xfrm>
            <a:off x="395288" y="2420938"/>
            <a:ext cx="1673225" cy="3241675"/>
          </a:xfrm>
          <a:prstGeom prst="rect">
            <a:avLst/>
          </a:prstGeom>
          <a:noFill/>
          <a:ln w="9525">
            <a:noFill/>
          </a:ln>
        </p:spPr>
        <p:txBody>
          <a:bodyPr>
            <a:spAutoFit/>
          </a:bodyPr>
          <a:lstStyle/>
          <a:p>
            <a:pPr marL="342900" indent="-342900" eaLnBrk="1" hangingPunct="1">
              <a:lnSpc>
                <a:spcPct val="150000"/>
              </a:lnSpc>
              <a:spcBef>
                <a:spcPts val="600"/>
              </a:spcBef>
              <a:buClr>
                <a:srgbClr val="FF0000"/>
              </a:buClr>
              <a:buFont typeface="Wingdings" panose="05000000000000000000" pitchFamily="2" charset="2"/>
              <a:buChar char="Ø"/>
            </a:pPr>
            <a:r>
              <a:rPr lang="zh-CN" altLang="en-US" sz="2800" b="1" dirty="0">
                <a:solidFill>
                  <a:srgbClr val="0000FF"/>
                </a:solidFill>
                <a:latin typeface="Times New Roman" panose="02020603050405020304" pitchFamily="18" charset="0"/>
                <a:ea typeface="黑体" panose="02010609060101010101" pitchFamily="49" charset="-122"/>
              </a:rPr>
              <a:t>平点技术直接指示油水界面的位置</a:t>
            </a:r>
            <a:endParaRPr lang="zh-CN" altLang="en-US" sz="2800" b="1" dirty="0">
              <a:solidFill>
                <a:srgbClr val="0000FF"/>
              </a:solidFill>
              <a:latin typeface="Times New Roman" panose="02020603050405020304" pitchFamily="18" charset="0"/>
              <a:ea typeface="黑体" panose="02010609060101010101" pitchFamily="49" charset="-122"/>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pic>
        <p:nvPicPr>
          <p:cNvPr id="23555" name="图片 1"/>
          <p:cNvPicPr>
            <a:picLocks noChangeAspect="1"/>
          </p:cNvPicPr>
          <p:nvPr/>
        </p:nvPicPr>
        <p:blipFill>
          <a:blip r:embed="rId1"/>
          <a:srcRect r="813" b="2563"/>
          <a:stretch>
            <a:fillRect/>
          </a:stretch>
        </p:blipFill>
        <p:spPr>
          <a:xfrm>
            <a:off x="468313" y="1890713"/>
            <a:ext cx="8351837" cy="4383087"/>
          </a:xfrm>
          <a:prstGeom prst="rect">
            <a:avLst/>
          </a:prstGeom>
          <a:noFill/>
          <a:ln w="9525">
            <a:noFill/>
          </a:ln>
        </p:spPr>
      </p:pic>
      <p:sp>
        <p:nvSpPr>
          <p:cNvPr id="23556" name="文本框 3"/>
          <p:cNvSpPr txBox="1"/>
          <p:nvPr/>
        </p:nvSpPr>
        <p:spPr>
          <a:xfrm>
            <a:off x="755650" y="6351588"/>
            <a:ext cx="7561263" cy="461962"/>
          </a:xfrm>
          <a:prstGeom prst="rect">
            <a:avLst/>
          </a:prstGeom>
          <a:noFill/>
          <a:ln w="9525">
            <a:noFill/>
          </a:ln>
        </p:spPr>
        <p:txBody>
          <a:bodyPr>
            <a:spAutoFit/>
          </a:bodyPr>
          <a:lstStyle/>
          <a:p>
            <a:pPr algn="ctr"/>
            <a:r>
              <a:rPr lang="zh-CN" altLang="en-US" sz="2400" b="1" dirty="0">
                <a:solidFill>
                  <a:srgbClr val="0000FF"/>
                </a:solidFill>
                <a:latin typeface="黑体" panose="02010609060101010101" pitchFamily="49" charset="-122"/>
                <a:ea typeface="黑体" panose="02010609060101010101" pitchFamily="49" charset="-122"/>
              </a:rPr>
              <a:t>挪威地区近海</a:t>
            </a:r>
            <a:r>
              <a:rPr lang="en-US" altLang="zh-CN" sz="2400" b="1" dirty="0">
                <a:solidFill>
                  <a:srgbClr val="0000FF"/>
                </a:solidFill>
                <a:latin typeface="黑体" panose="02010609060101010101" pitchFamily="49" charset="-122"/>
                <a:ea typeface="黑体" panose="02010609060101010101" pitchFamily="49" charset="-122"/>
              </a:rPr>
              <a:t>Troll</a:t>
            </a:r>
            <a:r>
              <a:rPr lang="zh-CN" altLang="en-US" sz="2400" b="1" dirty="0">
                <a:solidFill>
                  <a:srgbClr val="0000FF"/>
                </a:solidFill>
                <a:latin typeface="黑体" panose="02010609060101010101" pitchFamily="49" charset="-122"/>
                <a:ea typeface="黑体" panose="02010609060101010101" pitchFamily="49" charset="-122"/>
              </a:rPr>
              <a:t>气藏地震剖面</a:t>
            </a:r>
            <a:r>
              <a:rPr lang="en-US" altLang="zh-CN" sz="2400" b="1" dirty="0">
                <a:solidFill>
                  <a:srgbClr val="0000FF"/>
                </a:solidFill>
                <a:latin typeface="黑体" panose="02010609060101010101" pitchFamily="49" charset="-122"/>
                <a:ea typeface="黑体" panose="02010609060101010101" pitchFamily="49" charset="-122"/>
              </a:rPr>
              <a:t>——</a:t>
            </a:r>
            <a:r>
              <a:rPr lang="zh-CN" altLang="en-US" sz="2400" b="1" dirty="0">
                <a:solidFill>
                  <a:srgbClr val="0000FF"/>
                </a:solidFill>
                <a:latin typeface="黑体" panose="02010609060101010101" pitchFamily="49" charset="-122"/>
                <a:ea typeface="黑体" panose="02010609060101010101" pitchFamily="49" charset="-122"/>
              </a:rPr>
              <a:t>平点特征</a:t>
            </a:r>
            <a:endParaRPr lang="zh-CN" altLang="en-US" sz="2400" b="1" dirty="0">
              <a:solidFill>
                <a:srgbClr val="0000FF"/>
              </a:solidFill>
              <a:latin typeface="黑体" panose="02010609060101010101" pitchFamily="49" charset="-122"/>
              <a:ea typeface="黑体" panose="02010609060101010101" pitchFamily="49" charset="-122"/>
            </a:endParaRPr>
          </a:p>
        </p:txBody>
      </p:sp>
      <p:sp>
        <p:nvSpPr>
          <p:cNvPr id="23557" name="文本框 2"/>
          <p:cNvSpPr txBox="1"/>
          <p:nvPr/>
        </p:nvSpPr>
        <p:spPr>
          <a:xfrm>
            <a:off x="446088" y="1311275"/>
            <a:ext cx="3046412" cy="461963"/>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3</a:t>
            </a:r>
            <a:r>
              <a:rPr lang="zh-CN" altLang="en-US" sz="2400" b="1" dirty="0">
                <a:solidFill>
                  <a:srgbClr val="FF00FF"/>
                </a:solidFill>
                <a:latin typeface="黑体" panose="02010609060101010101" pitchFamily="49" charset="-122"/>
                <a:ea typeface="黑体" panose="02010609060101010101" pitchFamily="49" charset="-122"/>
              </a:rPr>
              <a:t>、平点技术</a:t>
            </a:r>
            <a:endParaRPr lang="zh-CN" altLang="en-US" sz="2400" b="1" dirty="0">
              <a:solidFill>
                <a:srgbClr val="FF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黑体" panose="02010609060101010101" pitchFamily="49" charset="-122"/>
                <a:ea typeface="黑体" panose="02010609060101010101" pitchFamily="49" charset="-122"/>
              </a:rPr>
              <a:t>一、烃类检测的相关技术</a:t>
            </a:r>
            <a:endParaRPr lang="zh-CN" altLang="en-US" sz="3200" b="1" dirty="0">
              <a:solidFill>
                <a:srgbClr val="FF0000"/>
              </a:solidFill>
              <a:latin typeface="黑体" panose="02010609060101010101" pitchFamily="49" charset="-122"/>
              <a:ea typeface="黑体" panose="02010609060101010101" pitchFamily="49" charset="-122"/>
            </a:endParaRPr>
          </a:p>
        </p:txBody>
      </p:sp>
      <p:pic>
        <p:nvPicPr>
          <p:cNvPr id="37891" name="图片 1"/>
          <p:cNvPicPr>
            <a:picLocks noChangeAspect="1"/>
          </p:cNvPicPr>
          <p:nvPr/>
        </p:nvPicPr>
        <p:blipFill>
          <a:blip r:embed="rId1"/>
          <a:stretch>
            <a:fillRect/>
          </a:stretch>
        </p:blipFill>
        <p:spPr>
          <a:xfrm>
            <a:off x="508000" y="1196975"/>
            <a:ext cx="8135938" cy="4994275"/>
          </a:xfrm>
          <a:prstGeom prst="rect">
            <a:avLst/>
          </a:prstGeom>
          <a:noFill/>
          <a:ln w="9525">
            <a:noFill/>
          </a:ln>
        </p:spPr>
      </p:pic>
      <p:sp>
        <p:nvSpPr>
          <p:cNvPr id="52228" name="文本框 3"/>
          <p:cNvSpPr txBox="1"/>
          <p:nvPr/>
        </p:nvSpPr>
        <p:spPr>
          <a:xfrm>
            <a:off x="827088" y="6289675"/>
            <a:ext cx="7489825" cy="460375"/>
          </a:xfrm>
          <a:prstGeom prst="rect">
            <a:avLst/>
          </a:prstGeom>
          <a:noFill/>
          <a:ln w="9525">
            <a:noFill/>
          </a:ln>
        </p:spPr>
        <p:txBody>
          <a:bodyPr>
            <a:spAutoFit/>
          </a:bodyPr>
          <a:lstStyle/>
          <a:p>
            <a:pPr algn="ctr"/>
            <a:r>
              <a:rPr lang="zh-CN" altLang="en-US" sz="2400" b="1" dirty="0">
                <a:solidFill>
                  <a:srgbClr val="0000FF"/>
                </a:solidFill>
                <a:latin typeface="黑体" panose="02010609060101010101" pitchFamily="49" charset="-122"/>
                <a:ea typeface="黑体" panose="02010609060101010101" pitchFamily="49" charset="-122"/>
              </a:rPr>
              <a:t>马来西亚沙巴州气藏引起平点和极性反转特征</a:t>
            </a:r>
            <a:endParaRPr lang="zh-CN" altLang="en-US" sz="24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55576" y="548680"/>
            <a:ext cx="7772400" cy="1470025"/>
          </a:xfrm>
        </p:spPr>
        <p:txBody>
          <a:bodyPr>
            <a:normAutofit fontScale="90000"/>
          </a:bodyPr>
          <a:lstStyle/>
          <a:p>
            <a:r>
              <a:rPr lang="zh-CN" altLang="en-US" dirty="0" smtClean="0"/>
              <a:t>大家好，欢迎来到地震资料解释学习模块，本模块一共有以下四个主要学习内容</a:t>
            </a:r>
            <a:r>
              <a:rPr lang="en-US" altLang="zh-CN" dirty="0" smtClean="0"/>
              <a:t>:</a:t>
            </a:r>
            <a:endParaRPr lang="zh-CN" altLang="en-US" dirty="0"/>
          </a:p>
        </p:txBody>
      </p:sp>
      <p:sp>
        <p:nvSpPr>
          <p:cNvPr id="3" name="副标题 2"/>
          <p:cNvSpPr>
            <a:spLocks noGrp="1"/>
          </p:cNvSpPr>
          <p:nvPr>
            <p:ph type="subTitle" idx="1"/>
          </p:nvPr>
        </p:nvSpPr>
        <p:spPr>
          <a:xfrm>
            <a:off x="1403648" y="2924944"/>
            <a:ext cx="6400800" cy="1752600"/>
          </a:xfrm>
        </p:spPr>
        <p:txBody>
          <a:bodyPr>
            <a:normAutofit fontScale="85000" lnSpcReduction="20000"/>
          </a:bodyPr>
          <a:lstStyle/>
          <a:p>
            <a:r>
              <a:rPr lang="en-US" altLang="zh-CN" dirty="0"/>
              <a:t>1 </a:t>
            </a:r>
            <a:r>
              <a:rPr lang="zh-CN" altLang="en-US" dirty="0"/>
              <a:t>地震资料构造解释</a:t>
            </a:r>
            <a:endParaRPr lang="en-US" altLang="zh-CN" dirty="0"/>
          </a:p>
          <a:p>
            <a:r>
              <a:rPr lang="en-US" altLang="zh-CN" b="1" dirty="0">
                <a:solidFill>
                  <a:schemeClr val="tx1"/>
                </a:solidFill>
              </a:rPr>
              <a:t>2 </a:t>
            </a:r>
            <a:r>
              <a:rPr lang="zh-CN" altLang="en-US" b="1" dirty="0" smtClean="0">
                <a:solidFill>
                  <a:schemeClr val="tx1"/>
                </a:solidFill>
              </a:rPr>
              <a:t>地震沉积学解释</a:t>
            </a:r>
            <a:endParaRPr lang="en-US" altLang="zh-CN" b="1" dirty="0">
              <a:solidFill>
                <a:schemeClr val="tx1"/>
              </a:solidFill>
            </a:endParaRPr>
          </a:p>
          <a:p>
            <a:r>
              <a:rPr lang="en-US" altLang="zh-CN" dirty="0" smtClean="0"/>
              <a:t>3 </a:t>
            </a:r>
            <a:r>
              <a:rPr lang="zh-CN" altLang="en-US" dirty="0" smtClean="0"/>
              <a:t>地震资料特殊地质现象解释</a:t>
            </a:r>
            <a:endParaRPr lang="en-US" altLang="zh-CN" dirty="0" smtClean="0"/>
          </a:p>
          <a:p>
            <a:r>
              <a:rPr lang="en-US" altLang="zh-CN" dirty="0" smtClean="0"/>
              <a:t>4 </a:t>
            </a:r>
            <a:r>
              <a:rPr lang="zh-CN" altLang="en-US" dirty="0" smtClean="0"/>
              <a:t>地震资料烃类检测技术</a:t>
            </a:r>
            <a:endParaRPr lang="zh-CN"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矩形 2"/>
          <p:cNvSpPr/>
          <p:nvPr/>
        </p:nvSpPr>
        <p:spPr>
          <a:xfrm>
            <a:off x="419100" y="2151063"/>
            <a:ext cx="8407400" cy="3881437"/>
          </a:xfrm>
          <a:prstGeom prst="rect">
            <a:avLst/>
          </a:prstGeom>
          <a:noFill/>
          <a:ln w="9525">
            <a:noFill/>
          </a:ln>
        </p:spPr>
        <p:txBody>
          <a:bodyPr>
            <a:spAutoFit/>
          </a:bodyPr>
          <a:lstStyle/>
          <a:p>
            <a:pPr marL="342900" indent="-342900" eaLnBrk="1" hangingPunct="1">
              <a:lnSpc>
                <a:spcPct val="140000"/>
              </a:lnSpc>
              <a:spcBef>
                <a:spcPts val="1200"/>
              </a:spcBef>
              <a:spcAft>
                <a:spcPts val="600"/>
              </a:spcAft>
              <a:buClr>
                <a:srgbClr val="FF0000"/>
              </a:buClr>
              <a:buFont typeface="Wingdings" panose="05000000000000000000" pitchFamily="2" charset="2"/>
              <a:buChar char="Ø"/>
            </a:pPr>
            <a:r>
              <a:rPr lang="en-US" altLang="zh-CN" sz="2400" b="1" dirty="0">
                <a:solidFill>
                  <a:srgbClr val="FF00FF"/>
                </a:solidFill>
                <a:latin typeface="Times New Roman" panose="02020603050405020304" pitchFamily="18" charset="0"/>
                <a:ea typeface="黑体" panose="02010609060101010101" pitchFamily="49" charset="-122"/>
              </a:rPr>
              <a:t>AVO</a:t>
            </a:r>
            <a:r>
              <a:rPr lang="zh-CN" altLang="en-US" sz="2400" b="1" dirty="0">
                <a:solidFill>
                  <a:srgbClr val="FF00FF"/>
                </a:solidFill>
                <a:latin typeface="Times New Roman" panose="02020603050405020304" pitchFamily="18" charset="0"/>
                <a:ea typeface="黑体" panose="02010609060101010101" pitchFamily="49" charset="-122"/>
              </a:rPr>
              <a:t>是一项利用振幅随炮检距变化特征分析和识别岩性及油气藏的地震勘探技术</a:t>
            </a:r>
            <a:r>
              <a:rPr lang="zh-CN" altLang="en-US" sz="2400" b="1" dirty="0">
                <a:solidFill>
                  <a:srgbClr val="0000FF"/>
                </a:solidFill>
                <a:latin typeface="Times New Roman" panose="02020603050405020304" pitchFamily="18" charset="0"/>
                <a:ea typeface="黑体" panose="02010609060101010101" pitchFamily="49" charset="-122"/>
              </a:rPr>
              <a:t>。共中心点道集地震记录可以等价地用炮检距和反射界面深度来表示地震波的入射角，因此，</a:t>
            </a:r>
            <a:r>
              <a:rPr lang="en-US" altLang="zh-CN" sz="2400" b="1" dirty="0">
                <a:solidFill>
                  <a:srgbClr val="0000FF"/>
                </a:solidFill>
                <a:latin typeface="Times New Roman" panose="02020603050405020304" pitchFamily="18" charset="0"/>
                <a:ea typeface="黑体" panose="02010609060101010101" pitchFamily="49" charset="-122"/>
              </a:rPr>
              <a:t>AVO</a:t>
            </a:r>
            <a:r>
              <a:rPr lang="zh-CN" altLang="en-US" sz="2400" b="1" dirty="0">
                <a:solidFill>
                  <a:srgbClr val="0000FF"/>
                </a:solidFill>
                <a:latin typeface="Times New Roman" panose="02020603050405020304" pitchFamily="18" charset="0"/>
                <a:ea typeface="黑体" panose="02010609060101010101" pitchFamily="49" charset="-122"/>
              </a:rPr>
              <a:t>与</a:t>
            </a:r>
            <a:r>
              <a:rPr lang="en-US" altLang="zh-CN" sz="2400" b="1" dirty="0">
                <a:solidFill>
                  <a:srgbClr val="0000FF"/>
                </a:solidFill>
                <a:latin typeface="Times New Roman" panose="02020603050405020304" pitchFamily="18" charset="0"/>
                <a:ea typeface="黑体" panose="02010609060101010101" pitchFamily="49" charset="-122"/>
              </a:rPr>
              <a:t>AVA</a:t>
            </a:r>
            <a:r>
              <a:rPr lang="zh-CN" altLang="en-US" sz="2400" b="1" dirty="0">
                <a:solidFill>
                  <a:srgbClr val="0000FF"/>
                </a:solidFill>
                <a:latin typeface="Times New Roman" panose="02020603050405020304" pitchFamily="18" charset="0"/>
                <a:ea typeface="黑体" panose="02010609060101010101" pitchFamily="49" charset="-122"/>
              </a:rPr>
              <a:t>概念等价。</a:t>
            </a:r>
            <a:endParaRPr lang="en-US" altLang="zh-CN" sz="2400" b="1" dirty="0">
              <a:solidFill>
                <a:srgbClr val="0000FF"/>
              </a:solidFill>
              <a:latin typeface="Times New Roman" panose="02020603050405020304" pitchFamily="18" charset="0"/>
              <a:ea typeface="黑体" panose="02010609060101010101" pitchFamily="49" charset="-122"/>
            </a:endParaRPr>
          </a:p>
          <a:p>
            <a:pPr marL="342900" indent="-342900" eaLnBrk="1" hangingPunct="1">
              <a:lnSpc>
                <a:spcPct val="140000"/>
              </a:lnSpc>
              <a:spcBef>
                <a:spcPts val="1200"/>
              </a:spcBef>
              <a:spcAft>
                <a:spcPts val="600"/>
              </a:spcAft>
              <a:buClr>
                <a:srgbClr val="FF0000"/>
              </a:buClr>
              <a:buFont typeface="Wingdings" panose="05000000000000000000" pitchFamily="2" charset="2"/>
              <a:buChar char="Ø"/>
            </a:pPr>
            <a:r>
              <a:rPr lang="zh-CN" altLang="en-US" sz="2400" b="1" dirty="0">
                <a:solidFill>
                  <a:srgbClr val="0000FF"/>
                </a:solidFill>
                <a:latin typeface="Times New Roman" panose="02020603050405020304" pitchFamily="18" charset="0"/>
                <a:ea typeface="黑体" panose="02010609060101010101" pitchFamily="49" charset="-122"/>
              </a:rPr>
              <a:t>其物理意义是，在两种岩层之间的界面上，当一种岩层的纵</a:t>
            </a:r>
            <a:r>
              <a:rPr lang="en-US" altLang="zh-CN" sz="2400" b="1" dirty="0">
                <a:solidFill>
                  <a:srgbClr val="0000FF"/>
                </a:solidFill>
                <a:latin typeface="Times New Roman" panose="02020603050405020304" pitchFamily="18" charset="0"/>
                <a:ea typeface="黑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pitchFamily="49" charset="-122"/>
              </a:rPr>
              <a:t>横波速度之比</a:t>
            </a:r>
            <a:r>
              <a:rPr lang="en-US" altLang="zh-CN" sz="2400" b="1" dirty="0">
                <a:solidFill>
                  <a:srgbClr val="0000FF"/>
                </a:solidFill>
                <a:latin typeface="Times New Roman" panose="02020603050405020304" pitchFamily="18" charset="0"/>
                <a:ea typeface="黑体" panose="02010609060101010101" pitchFamily="49" charset="-122"/>
              </a:rPr>
              <a:t>Vp/Vs</a:t>
            </a:r>
            <a:r>
              <a:rPr lang="zh-CN" altLang="en-US" sz="2400" b="1" dirty="0">
                <a:solidFill>
                  <a:srgbClr val="0000FF"/>
                </a:solidFill>
                <a:latin typeface="Times New Roman" panose="02020603050405020304" pitchFamily="18" charset="0"/>
                <a:ea typeface="黑体" panose="02010609060101010101" pitchFamily="49" charset="-122"/>
              </a:rPr>
              <a:t>与另一种岩层的速度之比明显不同时，其反射系数随入射角</a:t>
            </a:r>
            <a:r>
              <a:rPr lang="en-US" altLang="zh-CN" sz="2400" b="1" dirty="0">
                <a:solidFill>
                  <a:srgbClr val="0000FF"/>
                </a:solidFill>
                <a:latin typeface="Times New Roman" panose="02020603050405020304" pitchFamily="18" charset="0"/>
                <a:ea typeface="黑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pitchFamily="49" charset="-122"/>
              </a:rPr>
              <a:t>炮检距</a:t>
            </a:r>
            <a:r>
              <a:rPr lang="en-US" altLang="zh-CN" sz="2400" b="1" dirty="0">
                <a:solidFill>
                  <a:srgbClr val="0000FF"/>
                </a:solidFill>
                <a:latin typeface="Times New Roman" panose="02020603050405020304" pitchFamily="18" charset="0"/>
                <a:ea typeface="黑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pitchFamily="49" charset="-122"/>
              </a:rPr>
              <a:t>而变化。</a:t>
            </a:r>
            <a:endParaRPr lang="zh-CN" altLang="en-US" sz="2400" b="1" dirty="0">
              <a:solidFill>
                <a:srgbClr val="0000FF"/>
              </a:solidFill>
              <a:latin typeface="Times New Roman" panose="02020603050405020304" pitchFamily="18" charset="0"/>
              <a:ea typeface="黑体" panose="02010609060101010101" pitchFamily="49" charset="-122"/>
            </a:endParaRPr>
          </a:p>
        </p:txBody>
      </p:sp>
      <p:sp>
        <p:nvSpPr>
          <p:cNvPr id="56323"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Times New Roman" panose="02020603050405020304" pitchFamily="18" charset="0"/>
                <a:ea typeface="黑体" panose="02010609060101010101" pitchFamily="49" charset="-122"/>
              </a:rPr>
              <a:t>三、</a:t>
            </a:r>
            <a:r>
              <a:rPr lang="en-US" altLang="zh-CN" sz="3200" b="1" dirty="0">
                <a:solidFill>
                  <a:srgbClr val="FF0000"/>
                </a:solidFill>
                <a:latin typeface="Times New Roman" panose="02020603050405020304" pitchFamily="18" charset="0"/>
                <a:ea typeface="黑体" panose="02010609060101010101" pitchFamily="49" charset="-122"/>
              </a:rPr>
              <a:t>AVO/AVA</a:t>
            </a:r>
            <a:r>
              <a:rPr lang="zh-CN" altLang="en-US" sz="3200" b="1" dirty="0">
                <a:solidFill>
                  <a:srgbClr val="FF0000"/>
                </a:solidFill>
                <a:latin typeface="Times New Roman" panose="02020603050405020304" pitchFamily="18" charset="0"/>
                <a:ea typeface="黑体" panose="02010609060101010101" pitchFamily="49" charset="-122"/>
              </a:rPr>
              <a:t>检测技术</a:t>
            </a:r>
            <a:endParaRPr lang="zh-CN" altLang="en-US" sz="3200" b="1" dirty="0">
              <a:solidFill>
                <a:srgbClr val="FF0000"/>
              </a:solidFill>
              <a:latin typeface="Times New Roman" panose="02020603050405020304" pitchFamily="18" charset="0"/>
              <a:ea typeface="黑体" panose="02010609060101010101" pitchFamily="49" charset="-122"/>
            </a:endParaRPr>
          </a:p>
        </p:txBody>
      </p:sp>
      <p:sp>
        <p:nvSpPr>
          <p:cNvPr id="56324" name="文本框 2"/>
          <p:cNvSpPr txBox="1"/>
          <p:nvPr/>
        </p:nvSpPr>
        <p:spPr>
          <a:xfrm>
            <a:off x="446088" y="1268413"/>
            <a:ext cx="4918075" cy="461962"/>
          </a:xfrm>
          <a:prstGeom prst="rect">
            <a:avLst/>
          </a:prstGeom>
          <a:noFill/>
          <a:ln w="9525">
            <a:noFill/>
          </a:ln>
        </p:spPr>
        <p:txBody>
          <a:bodyPr>
            <a:spAutoFit/>
          </a:bodyPr>
          <a:lstStyle/>
          <a:p>
            <a:r>
              <a:rPr lang="en-US" altLang="zh-CN" sz="2400" b="1" dirty="0">
                <a:solidFill>
                  <a:srgbClr val="FF00FF"/>
                </a:solidFill>
                <a:latin typeface="黑体" panose="02010609060101010101" pitchFamily="49" charset="-122"/>
                <a:ea typeface="黑体" panose="02010609060101010101" pitchFamily="49" charset="-122"/>
              </a:rPr>
              <a:t>1</a:t>
            </a:r>
            <a:r>
              <a:rPr lang="zh-CN" altLang="en-US" sz="2400" b="1" dirty="0">
                <a:solidFill>
                  <a:srgbClr val="FF00FF"/>
                </a:solidFill>
                <a:latin typeface="黑体" panose="02010609060101010101" pitchFamily="49" charset="-122"/>
                <a:ea typeface="黑体" panose="02010609060101010101" pitchFamily="49" charset="-122"/>
              </a:rPr>
              <a:t>、基本概念</a:t>
            </a:r>
            <a:endParaRPr lang="zh-CN" altLang="en-US" sz="2400" b="1" dirty="0">
              <a:solidFill>
                <a:srgbClr val="FF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Times New Roman" panose="02020603050405020304" pitchFamily="18" charset="0"/>
                <a:ea typeface="黑体" panose="02010609060101010101" pitchFamily="49" charset="-122"/>
              </a:rPr>
              <a:t>三、</a:t>
            </a:r>
            <a:r>
              <a:rPr lang="en-US" altLang="zh-CN" sz="3200" b="1" dirty="0">
                <a:solidFill>
                  <a:srgbClr val="FF0000"/>
                </a:solidFill>
                <a:latin typeface="Times New Roman" panose="02020603050405020304" pitchFamily="18" charset="0"/>
                <a:ea typeface="黑体" panose="02010609060101010101" pitchFamily="49" charset="-122"/>
              </a:rPr>
              <a:t>AVO/AVA</a:t>
            </a:r>
            <a:r>
              <a:rPr lang="zh-CN" altLang="en-US" sz="3200" b="1" dirty="0">
                <a:solidFill>
                  <a:srgbClr val="FF0000"/>
                </a:solidFill>
                <a:latin typeface="Times New Roman" panose="02020603050405020304" pitchFamily="18" charset="0"/>
                <a:ea typeface="黑体" panose="02010609060101010101" pitchFamily="49" charset="-122"/>
              </a:rPr>
              <a:t>检测技术</a:t>
            </a:r>
            <a:endParaRPr lang="zh-CN" altLang="en-US" sz="3200" b="1" dirty="0">
              <a:solidFill>
                <a:srgbClr val="FF0000"/>
              </a:solidFill>
              <a:latin typeface="Times New Roman" panose="02020603050405020304" pitchFamily="18" charset="0"/>
              <a:ea typeface="黑体" panose="02010609060101010101" pitchFamily="49" charset="-122"/>
            </a:endParaRPr>
          </a:p>
        </p:txBody>
      </p:sp>
      <p:pic>
        <p:nvPicPr>
          <p:cNvPr id="53251" name="图片 1"/>
          <p:cNvPicPr>
            <a:picLocks noChangeAspect="1"/>
          </p:cNvPicPr>
          <p:nvPr/>
        </p:nvPicPr>
        <p:blipFill>
          <a:blip r:embed="rId1"/>
          <a:srcRect l="16284" t="14064" r="1588" b="2438"/>
          <a:stretch>
            <a:fillRect/>
          </a:stretch>
        </p:blipFill>
        <p:spPr>
          <a:xfrm>
            <a:off x="755650" y="1169988"/>
            <a:ext cx="6840538" cy="5688012"/>
          </a:xfrm>
          <a:prstGeom prst="rect">
            <a:avLst/>
          </a:prstGeom>
          <a:noFill/>
          <a:ln w="9525">
            <a:noFill/>
          </a:ln>
        </p:spPr>
      </p:pic>
      <p:sp>
        <p:nvSpPr>
          <p:cNvPr id="53252" name="文本框 4"/>
          <p:cNvSpPr txBox="1"/>
          <p:nvPr/>
        </p:nvSpPr>
        <p:spPr>
          <a:xfrm>
            <a:off x="8101013" y="2308225"/>
            <a:ext cx="503237" cy="3784600"/>
          </a:xfrm>
          <a:prstGeom prst="rect">
            <a:avLst/>
          </a:prstGeom>
          <a:noFill/>
          <a:ln w="9525">
            <a:noFill/>
          </a:ln>
        </p:spPr>
        <p:txBody>
          <a:bodyPr>
            <a:spAutoFit/>
          </a:bodyPr>
          <a:lstStyle/>
          <a:p>
            <a:r>
              <a:rPr lang="zh-CN" altLang="en-US" sz="2000" b="1" dirty="0">
                <a:solidFill>
                  <a:srgbClr val="0000FF"/>
                </a:solidFill>
                <a:latin typeface="黑体" panose="02010609060101010101" pitchFamily="49" charset="-122"/>
                <a:ea typeface="黑体" panose="02010609060101010101" pitchFamily="49" charset="-122"/>
              </a:rPr>
              <a:t>振幅异常：增加或减小变化</a:t>
            </a:r>
            <a:endParaRPr lang="zh-CN" altLang="en-US" sz="20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4"/>
          <p:cNvSpPr/>
          <p:nvPr/>
        </p:nvSpPr>
        <p:spPr>
          <a:xfrm>
            <a:off x="827088" y="207963"/>
            <a:ext cx="7489825" cy="584200"/>
          </a:xfrm>
          <a:prstGeom prst="rect">
            <a:avLst/>
          </a:prstGeom>
          <a:noFill/>
          <a:ln w="9525">
            <a:noFill/>
          </a:ln>
        </p:spPr>
        <p:txBody>
          <a:bodyPr>
            <a:spAutoFit/>
          </a:bodyPr>
          <a:lstStyle/>
          <a:p>
            <a:pPr algn="ctr" eaLnBrk="1" hangingPunct="1"/>
            <a:r>
              <a:rPr lang="zh-CN" altLang="en-US" sz="3200" b="1" dirty="0">
                <a:solidFill>
                  <a:srgbClr val="FF0000"/>
                </a:solidFill>
                <a:latin typeface="Times New Roman" panose="02020603050405020304" pitchFamily="18" charset="0"/>
                <a:ea typeface="黑体" panose="02010609060101010101" pitchFamily="49" charset="-122"/>
              </a:rPr>
              <a:t>三、</a:t>
            </a:r>
            <a:r>
              <a:rPr lang="en-US" altLang="zh-CN" sz="3200" b="1" dirty="0">
                <a:solidFill>
                  <a:srgbClr val="FF0000"/>
                </a:solidFill>
                <a:latin typeface="Times New Roman" panose="02020603050405020304" pitchFamily="18" charset="0"/>
                <a:ea typeface="黑体" panose="02010609060101010101" pitchFamily="49" charset="-122"/>
              </a:rPr>
              <a:t>AVO/AVA</a:t>
            </a:r>
            <a:r>
              <a:rPr lang="zh-CN" altLang="en-US" sz="3200" b="1" dirty="0">
                <a:solidFill>
                  <a:srgbClr val="FF0000"/>
                </a:solidFill>
                <a:latin typeface="Times New Roman" panose="02020603050405020304" pitchFamily="18" charset="0"/>
                <a:ea typeface="黑体" panose="02010609060101010101" pitchFamily="49" charset="-122"/>
              </a:rPr>
              <a:t>检测技术</a:t>
            </a:r>
            <a:endParaRPr lang="zh-CN" altLang="en-US" sz="3200" b="1" dirty="0">
              <a:solidFill>
                <a:srgbClr val="FF0000"/>
              </a:solidFill>
              <a:latin typeface="Times New Roman" panose="02020603050405020304" pitchFamily="18" charset="0"/>
              <a:ea typeface="黑体" panose="02010609060101010101" pitchFamily="49" charset="-122"/>
            </a:endParaRPr>
          </a:p>
        </p:txBody>
      </p:sp>
      <p:pic>
        <p:nvPicPr>
          <p:cNvPr id="54275" name="Picture 2"/>
          <p:cNvPicPr>
            <a:picLocks noChangeAspect="1"/>
          </p:cNvPicPr>
          <p:nvPr/>
        </p:nvPicPr>
        <p:blipFill>
          <a:blip r:embed="rId1"/>
          <a:srcRect l="27643" t="23674" r="46170"/>
          <a:stretch>
            <a:fillRect/>
          </a:stretch>
        </p:blipFill>
        <p:spPr>
          <a:xfrm>
            <a:off x="381000" y="1295400"/>
            <a:ext cx="2895600" cy="5334000"/>
          </a:xfrm>
          <a:prstGeom prst="rect">
            <a:avLst/>
          </a:prstGeom>
          <a:noFill/>
          <a:ln w="57150" cap="flat" cmpd="thickThin">
            <a:solidFill>
              <a:srgbClr val="FF9900"/>
            </a:solidFill>
            <a:prstDash val="solid"/>
            <a:miter/>
            <a:headEnd type="none" w="med" len="med"/>
            <a:tailEnd type="none" w="med" len="med"/>
          </a:ln>
        </p:spPr>
      </p:pic>
      <p:pic>
        <p:nvPicPr>
          <p:cNvPr id="54276" name="Picture 3"/>
          <p:cNvPicPr>
            <a:picLocks noChangeAspect="1"/>
          </p:cNvPicPr>
          <p:nvPr/>
        </p:nvPicPr>
        <p:blipFill>
          <a:blip r:embed="rId1"/>
          <a:srcRect l="27643" t="23674" r="63399"/>
          <a:stretch>
            <a:fillRect/>
          </a:stretch>
        </p:blipFill>
        <p:spPr>
          <a:xfrm>
            <a:off x="7543800" y="1295400"/>
            <a:ext cx="990600" cy="5334000"/>
          </a:xfrm>
          <a:prstGeom prst="rect">
            <a:avLst/>
          </a:prstGeom>
          <a:noFill/>
          <a:ln w="57150" cap="flat" cmpd="thickThin">
            <a:solidFill>
              <a:srgbClr val="FF9900"/>
            </a:solidFill>
            <a:prstDash val="solid"/>
            <a:miter/>
            <a:headEnd type="none" w="med" len="med"/>
            <a:tailEnd type="none" w="med" len="med"/>
          </a:ln>
        </p:spPr>
      </p:pic>
      <p:sp>
        <p:nvSpPr>
          <p:cNvPr id="54277" name="Text Box 4"/>
          <p:cNvSpPr txBox="1"/>
          <p:nvPr/>
        </p:nvSpPr>
        <p:spPr>
          <a:xfrm>
            <a:off x="407988" y="1828800"/>
            <a:ext cx="2816225" cy="457200"/>
          </a:xfrm>
          <a:prstGeom prst="rect">
            <a:avLst/>
          </a:prstGeom>
          <a:solidFill>
            <a:schemeClr val="bg1"/>
          </a:solidFill>
          <a:ln w="9525">
            <a:noFill/>
          </a:ln>
        </p:spPr>
        <p:txBody>
          <a:bodyPr>
            <a:spAutoFit/>
          </a:bodyPr>
          <a:lstStyle/>
          <a:p>
            <a:pPr>
              <a:spcBef>
                <a:spcPct val="50000"/>
              </a:spcBef>
            </a:pPr>
            <a:r>
              <a:rPr lang="en-US" altLang="zh-CN" dirty="0">
                <a:latin typeface="Times New Roman" panose="02020603050405020304" pitchFamily="18" charset="0"/>
              </a:rPr>
              <a:t>500                 10000</a:t>
            </a:r>
            <a:endParaRPr lang="en-US" altLang="zh-CN" dirty="0">
              <a:latin typeface="Times New Roman" panose="02020603050405020304" pitchFamily="18" charset="0"/>
            </a:endParaRPr>
          </a:p>
        </p:txBody>
      </p:sp>
      <p:sp>
        <p:nvSpPr>
          <p:cNvPr id="54278" name="Text Box 5"/>
          <p:cNvSpPr txBox="1"/>
          <p:nvPr/>
        </p:nvSpPr>
        <p:spPr>
          <a:xfrm>
            <a:off x="533400" y="6096000"/>
            <a:ext cx="2743200" cy="457200"/>
          </a:xfrm>
          <a:prstGeom prst="rect">
            <a:avLst/>
          </a:prstGeom>
          <a:solidFill>
            <a:schemeClr val="bg1"/>
          </a:solidFill>
          <a:ln w="9525">
            <a:noFill/>
          </a:ln>
        </p:spPr>
        <p:txBody>
          <a:bodyPr>
            <a:spAutoFit/>
          </a:bodyPr>
          <a:lstStyle/>
          <a:p>
            <a:pPr algn="ctr">
              <a:spcBef>
                <a:spcPct val="50000"/>
              </a:spcBef>
            </a:pPr>
            <a:r>
              <a:rPr lang="en-US" altLang="zh-CN" b="1" dirty="0">
                <a:latin typeface="黑体" panose="02010609060101010101" pitchFamily="49" charset="-122"/>
                <a:ea typeface="黑体" panose="02010609060101010101" pitchFamily="49" charset="-122"/>
              </a:rPr>
              <a:t>CDP</a:t>
            </a:r>
            <a:r>
              <a:rPr lang="zh-CN" altLang="en-US" b="1" dirty="0">
                <a:latin typeface="黑体" panose="02010609060101010101" pitchFamily="49" charset="-122"/>
                <a:ea typeface="黑体" panose="02010609060101010101" pitchFamily="49" charset="-122"/>
              </a:rPr>
              <a:t>道集</a:t>
            </a:r>
            <a:endParaRPr lang="zh-CN" altLang="en-US" b="1" dirty="0">
              <a:latin typeface="黑体" panose="02010609060101010101" pitchFamily="49" charset="-122"/>
              <a:ea typeface="黑体" panose="02010609060101010101" pitchFamily="49" charset="-122"/>
            </a:endParaRPr>
          </a:p>
        </p:txBody>
      </p:sp>
      <p:sp>
        <p:nvSpPr>
          <p:cNvPr id="54279" name="Text Box 6"/>
          <p:cNvSpPr txBox="1"/>
          <p:nvPr/>
        </p:nvSpPr>
        <p:spPr>
          <a:xfrm>
            <a:off x="7620000" y="5791200"/>
            <a:ext cx="838200" cy="822325"/>
          </a:xfrm>
          <a:prstGeom prst="rect">
            <a:avLst/>
          </a:prstGeom>
          <a:solidFill>
            <a:schemeClr val="bg1"/>
          </a:solidFill>
          <a:ln w="9525">
            <a:noFill/>
          </a:ln>
        </p:spPr>
        <p:txBody>
          <a:bodyPr>
            <a:spAutoFit/>
          </a:bodyPr>
          <a:lstStyle/>
          <a:p>
            <a:pPr algn="ctr">
              <a:spcBef>
                <a:spcPct val="50000"/>
              </a:spcBef>
            </a:pPr>
            <a:r>
              <a:rPr lang="zh-CN" altLang="en-US" b="1" dirty="0">
                <a:latin typeface="黑体" panose="02010609060101010101" pitchFamily="49" charset="-122"/>
                <a:ea typeface="黑体" panose="02010609060101010101" pitchFamily="49" charset="-122"/>
              </a:rPr>
              <a:t>叠加剖面</a:t>
            </a:r>
            <a:endParaRPr lang="zh-CN" altLang="en-US" b="1" dirty="0">
              <a:latin typeface="黑体" panose="02010609060101010101" pitchFamily="49" charset="-122"/>
              <a:ea typeface="黑体" panose="02010609060101010101" pitchFamily="49" charset="-122"/>
            </a:endParaRPr>
          </a:p>
        </p:txBody>
      </p:sp>
      <p:sp>
        <p:nvSpPr>
          <p:cNvPr id="54280" name="Oval 7"/>
          <p:cNvSpPr/>
          <p:nvPr/>
        </p:nvSpPr>
        <p:spPr>
          <a:xfrm>
            <a:off x="2286000" y="4876800"/>
            <a:ext cx="914400" cy="838200"/>
          </a:xfrm>
          <a:prstGeom prst="ellipse">
            <a:avLst/>
          </a:prstGeom>
          <a:solidFill>
            <a:srgbClr val="FF9900">
              <a:alpha val="50195"/>
            </a:srgbClr>
          </a:solidFill>
          <a:ln w="9525" cap="flat" cmpd="sng">
            <a:solidFill>
              <a:schemeClr val="tx1"/>
            </a:solidFill>
            <a:prstDash val="solid"/>
            <a:headEnd type="none" w="med" len="med"/>
            <a:tailEnd type="none" w="med" len="med"/>
          </a:ln>
        </p:spPr>
        <p:txBody>
          <a:bodyPr wrap="none" anchor="ctr"/>
          <a:lstStyle/>
          <a:p>
            <a:endParaRPr lang="zh-CN" altLang="en-US" dirty="0">
              <a:latin typeface="Times New Roman" panose="02020603050405020304" pitchFamily="18" charset="0"/>
            </a:endParaRPr>
          </a:p>
        </p:txBody>
      </p:sp>
      <p:sp>
        <p:nvSpPr>
          <p:cNvPr id="54281" name="Oval 8"/>
          <p:cNvSpPr/>
          <p:nvPr/>
        </p:nvSpPr>
        <p:spPr>
          <a:xfrm>
            <a:off x="2286000" y="2362200"/>
            <a:ext cx="914400" cy="838200"/>
          </a:xfrm>
          <a:prstGeom prst="ellipse">
            <a:avLst/>
          </a:prstGeom>
          <a:solidFill>
            <a:schemeClr val="accent1">
              <a:alpha val="50195"/>
            </a:schemeClr>
          </a:solidFill>
          <a:ln w="9525" cap="flat" cmpd="sng">
            <a:solidFill>
              <a:schemeClr val="tx1"/>
            </a:solidFill>
            <a:prstDash val="solid"/>
            <a:headEnd type="none" w="med" len="med"/>
            <a:tailEnd type="none" w="med" len="med"/>
          </a:ln>
        </p:spPr>
        <p:txBody>
          <a:bodyPr wrap="none" anchor="ctr"/>
          <a:lstStyle/>
          <a:p>
            <a:endParaRPr lang="zh-CN" altLang="en-US" dirty="0">
              <a:latin typeface="Times New Roman" panose="02020603050405020304" pitchFamily="18" charset="0"/>
            </a:endParaRPr>
          </a:p>
        </p:txBody>
      </p:sp>
      <p:grpSp>
        <p:nvGrpSpPr>
          <p:cNvPr id="54282" name="Group 9"/>
          <p:cNvGrpSpPr/>
          <p:nvPr/>
        </p:nvGrpSpPr>
        <p:grpSpPr>
          <a:xfrm>
            <a:off x="3429000" y="3352800"/>
            <a:ext cx="4038600" cy="1295400"/>
            <a:chOff x="2160" y="2016"/>
            <a:chExt cx="2544" cy="816"/>
          </a:xfrm>
        </p:grpSpPr>
        <p:sp>
          <p:nvSpPr>
            <p:cNvPr id="54309" name="AutoShape 10"/>
            <p:cNvSpPr/>
            <p:nvPr/>
          </p:nvSpPr>
          <p:spPr>
            <a:xfrm>
              <a:off x="2160" y="2016"/>
              <a:ext cx="2544" cy="816"/>
            </a:xfrm>
            <a:custGeom>
              <a:avLst/>
              <a:gdLst>
                <a:gd name="txL" fmla="*/ 3379 w 21600"/>
                <a:gd name="txT" fmla="*/ 5400 h 21600"/>
                <a:gd name="txR" fmla="*/ 18900 w 21600"/>
                <a:gd name="txB" fmla="*/ 16200 h 21600"/>
              </a:gdLst>
              <a:ahLst/>
              <a:cxnLst>
                <a:cxn ang="17694720">
                  <a:pos x="3" y="0"/>
                </a:cxn>
                <a:cxn ang="11796480">
                  <a:pos x="0" y="0"/>
                </a:cxn>
                <a:cxn ang="5898240">
                  <a:pos x="3" y="0"/>
                </a:cxn>
                <a:cxn ang="0">
                  <a:pos x="4" y="0"/>
                </a:cxn>
              </a:cxnLst>
              <a:rect l="txL" t="txT" r="txR" b="txB"/>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alpha val="100000"/>
              </a:srgbClr>
            </a:solidFill>
            <a:ln w="9525" cap="flat" cmpd="sng">
              <a:solidFill>
                <a:schemeClr val="tx1">
                  <a:alpha val="100000"/>
                </a:schemeClr>
              </a:solidFill>
              <a:prstDash val="solid"/>
              <a:miter lim="800000"/>
              <a:headEnd type="none" w="med" len="med"/>
              <a:tailEnd type="none" w="med" len="med"/>
            </a:ln>
          </p:spPr>
          <p:txBody>
            <a:bodyPr/>
            <a:lstStyle/>
            <a:p>
              <a:endParaRPr lang="zh-CN" altLang="en-US"/>
            </a:p>
          </p:txBody>
        </p:sp>
        <p:sp>
          <p:nvSpPr>
            <p:cNvPr id="54310" name="Text Box 11"/>
            <p:cNvSpPr txBox="1"/>
            <p:nvPr/>
          </p:nvSpPr>
          <p:spPr>
            <a:xfrm>
              <a:off x="2976" y="2208"/>
              <a:ext cx="1152" cy="365"/>
            </a:xfrm>
            <a:prstGeom prst="rect">
              <a:avLst/>
            </a:prstGeom>
            <a:noFill/>
            <a:ln w="9525">
              <a:noFill/>
            </a:ln>
          </p:spPr>
          <p:txBody>
            <a:bodyPr>
              <a:spAutoFit/>
            </a:bodyPr>
            <a:lstStyle/>
            <a:p>
              <a:pPr algn="ctr">
                <a:spcBef>
                  <a:spcPct val="50000"/>
                </a:spcBef>
              </a:pPr>
              <a:r>
                <a:rPr lang="zh-CN" altLang="en-US" sz="3200" b="1" dirty="0">
                  <a:solidFill>
                    <a:srgbClr val="FF0000"/>
                  </a:solidFill>
                  <a:latin typeface="Times New Roman" panose="02020603050405020304" pitchFamily="18" charset="0"/>
                  <a:ea typeface="黑体" panose="02010609060101010101" pitchFamily="49" charset="-122"/>
                </a:rPr>
                <a:t>水平叠加</a:t>
              </a:r>
              <a:endParaRPr lang="zh-CN" altLang="en-US" sz="3200" b="1" dirty="0">
                <a:solidFill>
                  <a:srgbClr val="FF0000"/>
                </a:solidFill>
                <a:latin typeface="Times New Roman" panose="02020603050405020304" pitchFamily="18" charset="0"/>
                <a:ea typeface="黑体" panose="02010609060101010101" pitchFamily="49" charset="-122"/>
              </a:endParaRPr>
            </a:p>
          </p:txBody>
        </p:sp>
      </p:grpSp>
      <p:grpSp>
        <p:nvGrpSpPr>
          <p:cNvPr id="54283" name="Group 12"/>
          <p:cNvGrpSpPr/>
          <p:nvPr/>
        </p:nvGrpSpPr>
        <p:grpSpPr>
          <a:xfrm>
            <a:off x="3429000" y="1295400"/>
            <a:ext cx="2819400" cy="2141538"/>
            <a:chOff x="2160" y="720"/>
            <a:chExt cx="1776" cy="1349"/>
          </a:xfrm>
        </p:grpSpPr>
        <p:sp>
          <p:nvSpPr>
            <p:cNvPr id="54300" name="Rectangle 13"/>
            <p:cNvSpPr/>
            <p:nvPr/>
          </p:nvSpPr>
          <p:spPr>
            <a:xfrm>
              <a:off x="2160" y="720"/>
              <a:ext cx="1776" cy="1344"/>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lstStyle/>
            <a:p>
              <a:endParaRPr lang="zh-CN" altLang="en-US" dirty="0">
                <a:latin typeface="Times New Roman" panose="02020603050405020304" pitchFamily="18" charset="0"/>
              </a:endParaRPr>
            </a:p>
          </p:txBody>
        </p:sp>
        <p:grpSp>
          <p:nvGrpSpPr>
            <p:cNvPr id="54301" name="Group 14"/>
            <p:cNvGrpSpPr/>
            <p:nvPr/>
          </p:nvGrpSpPr>
          <p:grpSpPr>
            <a:xfrm>
              <a:off x="2304" y="816"/>
              <a:ext cx="1584" cy="1009"/>
              <a:chOff x="2544" y="864"/>
              <a:chExt cx="1584" cy="1009"/>
            </a:xfrm>
          </p:grpSpPr>
          <p:sp>
            <p:nvSpPr>
              <p:cNvPr id="54306" name="Line 15"/>
              <p:cNvSpPr/>
              <p:nvPr/>
            </p:nvSpPr>
            <p:spPr>
              <a:xfrm flipV="1">
                <a:off x="2544" y="864"/>
                <a:ext cx="1" cy="1008"/>
              </a:xfrm>
              <a:prstGeom prst="line">
                <a:avLst/>
              </a:prstGeom>
              <a:ln w="57150" cap="flat" cmpd="sng">
                <a:solidFill>
                  <a:schemeClr val="tx1"/>
                </a:solidFill>
                <a:prstDash val="solid"/>
                <a:headEnd type="none" w="med" len="med"/>
                <a:tailEnd type="triangle" w="med" len="med"/>
              </a:ln>
            </p:spPr>
          </p:sp>
          <p:sp>
            <p:nvSpPr>
              <p:cNvPr id="54307" name="Line 16"/>
              <p:cNvSpPr/>
              <p:nvPr/>
            </p:nvSpPr>
            <p:spPr>
              <a:xfrm>
                <a:off x="2544" y="1872"/>
                <a:ext cx="1584" cy="1"/>
              </a:xfrm>
              <a:prstGeom prst="line">
                <a:avLst/>
              </a:prstGeom>
              <a:ln w="57150" cap="flat" cmpd="sng">
                <a:solidFill>
                  <a:schemeClr val="tx1"/>
                </a:solidFill>
                <a:prstDash val="solid"/>
                <a:headEnd type="none" w="med" len="med"/>
                <a:tailEnd type="triangle" w="med" len="med"/>
              </a:ln>
            </p:spPr>
          </p:sp>
          <p:sp>
            <p:nvSpPr>
              <p:cNvPr id="54308" name="Arc 17"/>
              <p:cNvSpPr/>
              <p:nvPr/>
            </p:nvSpPr>
            <p:spPr>
              <a:xfrm>
                <a:off x="2565" y="1488"/>
                <a:ext cx="1323" cy="240"/>
              </a:xfrm>
              <a:custGeom>
                <a:avLst/>
                <a:gdLst/>
                <a:ahLst/>
                <a:cxnLst>
                  <a:cxn ang="0">
                    <a:pos x="0" y="0"/>
                  </a:cxn>
                  <a:cxn ang="0">
                    <a:pos x="0" y="0"/>
                  </a:cxn>
                  <a:cxn ang="0">
                    <a:pos x="0" y="0"/>
                  </a:cxn>
                </a:cxnLst>
                <a:rect l="0" t="0" r="0" b="0"/>
                <a:pathLst>
                  <a:path w="21711" h="21600" fill="none">
                    <a:moveTo>
                      <a:pt x="0" y="5"/>
                    </a:moveTo>
                    <a:cubicBezTo>
                      <a:pt x="162" y="1"/>
                      <a:pt x="324" y="-1"/>
                      <a:pt x="487" y="0"/>
                    </a:cubicBezTo>
                    <a:cubicBezTo>
                      <a:pt x="10869" y="0"/>
                      <a:pt x="19783" y="7386"/>
                      <a:pt x="21711" y="17588"/>
                    </a:cubicBezTo>
                  </a:path>
                  <a:path w="21711" h="21600" stroke="0">
                    <a:moveTo>
                      <a:pt x="0" y="5"/>
                    </a:moveTo>
                    <a:cubicBezTo>
                      <a:pt x="162" y="1"/>
                      <a:pt x="324" y="-1"/>
                      <a:pt x="487" y="0"/>
                    </a:cubicBezTo>
                    <a:cubicBezTo>
                      <a:pt x="10869" y="0"/>
                      <a:pt x="19783" y="7386"/>
                      <a:pt x="21711" y="17588"/>
                    </a:cubicBezTo>
                    <a:lnTo>
                      <a:pt x="487" y="21600"/>
                    </a:lnTo>
                    <a:lnTo>
                      <a:pt x="0" y="5"/>
                    </a:lnTo>
                    <a:close/>
                  </a:path>
                </a:pathLst>
              </a:custGeom>
              <a:noFill/>
              <a:ln w="571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54302" name="Oval 18"/>
            <p:cNvSpPr/>
            <p:nvPr/>
          </p:nvSpPr>
          <p:spPr>
            <a:xfrm>
              <a:off x="3168" y="1248"/>
              <a:ext cx="576" cy="528"/>
            </a:xfrm>
            <a:prstGeom prst="ellipse">
              <a:avLst/>
            </a:prstGeom>
            <a:solidFill>
              <a:schemeClr val="accent1">
                <a:alpha val="50195"/>
              </a:schemeClr>
            </a:solidFill>
            <a:ln w="9525" cap="flat" cmpd="sng">
              <a:solidFill>
                <a:schemeClr val="tx1"/>
              </a:solidFill>
              <a:prstDash val="solid"/>
              <a:headEnd type="none" w="med" len="med"/>
              <a:tailEnd type="none" w="med" len="med"/>
            </a:ln>
          </p:spPr>
          <p:txBody>
            <a:bodyPr wrap="none" anchor="ctr"/>
            <a:lstStyle/>
            <a:p>
              <a:endParaRPr lang="zh-CN" altLang="en-US" dirty="0">
                <a:latin typeface="Times New Roman" panose="02020603050405020304" pitchFamily="18" charset="0"/>
              </a:endParaRPr>
            </a:p>
          </p:txBody>
        </p:sp>
        <p:sp>
          <p:nvSpPr>
            <p:cNvPr id="54303" name="Text Box 19"/>
            <p:cNvSpPr txBox="1"/>
            <p:nvPr/>
          </p:nvSpPr>
          <p:spPr>
            <a:xfrm>
              <a:off x="2352" y="768"/>
              <a:ext cx="816" cy="366"/>
            </a:xfrm>
            <a:prstGeom prst="rect">
              <a:avLst/>
            </a:prstGeom>
            <a:noFill/>
            <a:ln w="9525">
              <a:noFill/>
            </a:ln>
          </p:spPr>
          <p:txBody>
            <a:bodyPr>
              <a:spAutoFit/>
            </a:bodyPr>
            <a:lstStyle/>
            <a:p>
              <a:pPr>
                <a:spcBef>
                  <a:spcPct val="50000"/>
                </a:spcBef>
              </a:pPr>
              <a:r>
                <a:rPr lang="zh-CN" altLang="en-US" sz="1600" b="1" dirty="0">
                  <a:latin typeface="Times New Roman" panose="02020603050405020304" pitchFamily="18" charset="0"/>
                </a:rPr>
                <a:t>反射振幅随偏移距减少</a:t>
              </a:r>
              <a:endParaRPr lang="zh-CN" altLang="en-US" sz="1600" b="1" dirty="0">
                <a:latin typeface="Times New Roman" panose="02020603050405020304" pitchFamily="18" charset="0"/>
              </a:endParaRPr>
            </a:p>
          </p:txBody>
        </p:sp>
        <p:sp>
          <p:nvSpPr>
            <p:cNvPr id="54304" name="Text Box 20"/>
            <p:cNvSpPr txBox="1"/>
            <p:nvPr/>
          </p:nvSpPr>
          <p:spPr>
            <a:xfrm>
              <a:off x="3072" y="1857"/>
              <a:ext cx="672" cy="212"/>
            </a:xfrm>
            <a:prstGeom prst="rect">
              <a:avLst/>
            </a:prstGeom>
            <a:solidFill>
              <a:schemeClr val="bg1"/>
            </a:solidFill>
            <a:ln w="9525">
              <a:noFill/>
            </a:ln>
          </p:spPr>
          <p:txBody>
            <a:bodyPr>
              <a:spAutoFit/>
            </a:bodyPr>
            <a:lstStyle/>
            <a:p>
              <a:pPr algn="ctr">
                <a:spcBef>
                  <a:spcPct val="50000"/>
                </a:spcBef>
              </a:pPr>
              <a:r>
                <a:rPr lang="zh-CN" altLang="en-US" sz="1600" b="1" dirty="0">
                  <a:latin typeface="Times New Roman" panose="02020603050405020304" pitchFamily="18" charset="0"/>
                </a:rPr>
                <a:t>偏移距</a:t>
              </a:r>
              <a:endParaRPr lang="zh-CN" altLang="en-US" sz="1600" b="1" dirty="0">
                <a:latin typeface="Times New Roman" panose="02020603050405020304" pitchFamily="18" charset="0"/>
              </a:endParaRPr>
            </a:p>
          </p:txBody>
        </p:sp>
        <p:sp>
          <p:nvSpPr>
            <p:cNvPr id="54305" name="Text Box 21"/>
            <p:cNvSpPr txBox="1"/>
            <p:nvPr/>
          </p:nvSpPr>
          <p:spPr>
            <a:xfrm>
              <a:off x="3264" y="1008"/>
              <a:ext cx="624" cy="250"/>
            </a:xfrm>
            <a:prstGeom prst="rect">
              <a:avLst/>
            </a:prstGeom>
            <a:noFill/>
            <a:ln w="9525">
              <a:noFill/>
            </a:ln>
          </p:spPr>
          <p:txBody>
            <a:bodyPr>
              <a:spAutoFit/>
            </a:bodyPr>
            <a:lstStyle/>
            <a:p>
              <a:pPr algn="ctr">
                <a:spcBef>
                  <a:spcPct val="50000"/>
                </a:spcBef>
              </a:pPr>
              <a:r>
                <a:rPr lang="zh-CN" altLang="en-US" sz="2000" b="1" dirty="0">
                  <a:solidFill>
                    <a:srgbClr val="FF0000"/>
                  </a:solidFill>
                  <a:latin typeface="Times New Roman" panose="02020603050405020304" pitchFamily="18" charset="0"/>
                </a:rPr>
                <a:t>水层</a:t>
              </a:r>
              <a:endParaRPr lang="zh-CN" altLang="en-US" sz="2000" b="1" dirty="0">
                <a:solidFill>
                  <a:srgbClr val="FF0000"/>
                </a:solidFill>
                <a:latin typeface="Times New Roman" panose="02020603050405020304" pitchFamily="18" charset="0"/>
              </a:endParaRPr>
            </a:p>
          </p:txBody>
        </p:sp>
      </p:grpSp>
      <p:grpSp>
        <p:nvGrpSpPr>
          <p:cNvPr id="54284" name="Group 22"/>
          <p:cNvGrpSpPr/>
          <p:nvPr/>
        </p:nvGrpSpPr>
        <p:grpSpPr>
          <a:xfrm>
            <a:off x="3429000" y="4419600"/>
            <a:ext cx="2819400" cy="2209800"/>
            <a:chOff x="2160" y="2688"/>
            <a:chExt cx="1776" cy="1392"/>
          </a:xfrm>
        </p:grpSpPr>
        <p:sp>
          <p:nvSpPr>
            <p:cNvPr id="54291" name="Rectangle 23"/>
            <p:cNvSpPr/>
            <p:nvPr/>
          </p:nvSpPr>
          <p:spPr>
            <a:xfrm>
              <a:off x="2160" y="2688"/>
              <a:ext cx="1776" cy="1392"/>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lstStyle/>
            <a:p>
              <a:endParaRPr lang="zh-CN" altLang="en-US" dirty="0">
                <a:latin typeface="Times New Roman" panose="02020603050405020304" pitchFamily="18" charset="0"/>
              </a:endParaRPr>
            </a:p>
          </p:txBody>
        </p:sp>
        <p:grpSp>
          <p:nvGrpSpPr>
            <p:cNvPr id="54292" name="Group 24"/>
            <p:cNvGrpSpPr/>
            <p:nvPr/>
          </p:nvGrpSpPr>
          <p:grpSpPr>
            <a:xfrm>
              <a:off x="2304" y="2832"/>
              <a:ext cx="1584" cy="1008"/>
              <a:chOff x="2544" y="672"/>
              <a:chExt cx="1584" cy="1008"/>
            </a:xfrm>
          </p:grpSpPr>
          <p:sp>
            <p:nvSpPr>
              <p:cNvPr id="54297" name="Line 25"/>
              <p:cNvSpPr/>
              <p:nvPr/>
            </p:nvSpPr>
            <p:spPr>
              <a:xfrm flipV="1">
                <a:off x="2544" y="672"/>
                <a:ext cx="0" cy="1008"/>
              </a:xfrm>
              <a:prstGeom prst="line">
                <a:avLst/>
              </a:prstGeom>
              <a:ln w="57150" cap="flat" cmpd="sng">
                <a:solidFill>
                  <a:schemeClr val="tx1"/>
                </a:solidFill>
                <a:prstDash val="solid"/>
                <a:headEnd type="none" w="med" len="med"/>
                <a:tailEnd type="triangle" w="med" len="med"/>
              </a:ln>
            </p:spPr>
          </p:sp>
          <p:sp>
            <p:nvSpPr>
              <p:cNvPr id="54298" name="Line 26"/>
              <p:cNvSpPr/>
              <p:nvPr/>
            </p:nvSpPr>
            <p:spPr>
              <a:xfrm>
                <a:off x="2544" y="1680"/>
                <a:ext cx="1584" cy="0"/>
              </a:xfrm>
              <a:prstGeom prst="line">
                <a:avLst/>
              </a:prstGeom>
              <a:ln w="57150" cap="flat" cmpd="sng">
                <a:solidFill>
                  <a:schemeClr val="tx1"/>
                </a:solidFill>
                <a:prstDash val="solid"/>
                <a:headEnd type="none" w="med" len="med"/>
                <a:tailEnd type="triangle" w="med" len="med"/>
              </a:ln>
            </p:spPr>
          </p:sp>
          <p:sp>
            <p:nvSpPr>
              <p:cNvPr id="54299" name="Arc 27"/>
              <p:cNvSpPr/>
              <p:nvPr/>
            </p:nvSpPr>
            <p:spPr>
              <a:xfrm flipV="1">
                <a:off x="2565" y="864"/>
                <a:ext cx="1206" cy="432"/>
              </a:xfrm>
              <a:custGeom>
                <a:avLst/>
                <a:gdLst/>
                <a:ahLst/>
                <a:cxnLst>
                  <a:cxn ang="0">
                    <a:pos x="0" y="0"/>
                  </a:cxn>
                  <a:cxn ang="0">
                    <a:pos x="0" y="0"/>
                  </a:cxn>
                  <a:cxn ang="0">
                    <a:pos x="0" y="0"/>
                  </a:cxn>
                </a:cxnLst>
                <a:rect l="0" t="0" r="0" b="0"/>
                <a:pathLst>
                  <a:path w="21711" h="21600" fill="none">
                    <a:moveTo>
                      <a:pt x="0" y="5"/>
                    </a:moveTo>
                    <a:cubicBezTo>
                      <a:pt x="162" y="1"/>
                      <a:pt x="324" y="-1"/>
                      <a:pt x="487" y="0"/>
                    </a:cubicBezTo>
                    <a:cubicBezTo>
                      <a:pt x="10869" y="0"/>
                      <a:pt x="19783" y="7386"/>
                      <a:pt x="21711" y="17588"/>
                    </a:cubicBezTo>
                  </a:path>
                  <a:path w="21711" h="21600" stroke="0">
                    <a:moveTo>
                      <a:pt x="0" y="5"/>
                    </a:moveTo>
                    <a:cubicBezTo>
                      <a:pt x="162" y="1"/>
                      <a:pt x="324" y="-1"/>
                      <a:pt x="487" y="0"/>
                    </a:cubicBezTo>
                    <a:cubicBezTo>
                      <a:pt x="10869" y="0"/>
                      <a:pt x="19783" y="7386"/>
                      <a:pt x="21711" y="17588"/>
                    </a:cubicBezTo>
                    <a:lnTo>
                      <a:pt x="487" y="21600"/>
                    </a:lnTo>
                    <a:lnTo>
                      <a:pt x="0" y="5"/>
                    </a:lnTo>
                    <a:close/>
                  </a:path>
                </a:pathLst>
              </a:custGeom>
              <a:noFill/>
              <a:ln w="571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54293" name="Oval 28"/>
            <p:cNvSpPr/>
            <p:nvPr/>
          </p:nvSpPr>
          <p:spPr>
            <a:xfrm>
              <a:off x="3024" y="2928"/>
              <a:ext cx="576" cy="528"/>
            </a:xfrm>
            <a:prstGeom prst="ellipse">
              <a:avLst/>
            </a:prstGeom>
            <a:solidFill>
              <a:srgbClr val="FF9900">
                <a:alpha val="50195"/>
              </a:srgbClr>
            </a:solidFill>
            <a:ln w="9525" cap="flat" cmpd="sng">
              <a:solidFill>
                <a:schemeClr val="tx1"/>
              </a:solidFill>
              <a:prstDash val="solid"/>
              <a:headEnd type="none" w="med" len="med"/>
              <a:tailEnd type="none" w="med" len="med"/>
            </a:ln>
          </p:spPr>
          <p:txBody>
            <a:bodyPr wrap="none" anchor="ctr"/>
            <a:lstStyle/>
            <a:p>
              <a:endParaRPr lang="zh-CN" altLang="en-US" dirty="0">
                <a:latin typeface="Times New Roman" panose="02020603050405020304" pitchFamily="18" charset="0"/>
              </a:endParaRPr>
            </a:p>
          </p:txBody>
        </p:sp>
        <p:sp>
          <p:nvSpPr>
            <p:cNvPr id="54294" name="Text Box 29"/>
            <p:cNvSpPr txBox="1"/>
            <p:nvPr/>
          </p:nvSpPr>
          <p:spPr>
            <a:xfrm>
              <a:off x="2352" y="2688"/>
              <a:ext cx="816" cy="366"/>
            </a:xfrm>
            <a:prstGeom prst="rect">
              <a:avLst/>
            </a:prstGeom>
            <a:noFill/>
            <a:ln w="9525">
              <a:noFill/>
            </a:ln>
          </p:spPr>
          <p:txBody>
            <a:bodyPr>
              <a:spAutoFit/>
            </a:bodyPr>
            <a:lstStyle/>
            <a:p>
              <a:pPr>
                <a:spcBef>
                  <a:spcPct val="50000"/>
                </a:spcBef>
              </a:pPr>
              <a:r>
                <a:rPr lang="zh-CN" altLang="en-US" sz="1600" b="1" dirty="0">
                  <a:latin typeface="Times New Roman" panose="02020603050405020304" pitchFamily="18" charset="0"/>
                </a:rPr>
                <a:t>反射振幅随偏移距增加</a:t>
              </a:r>
              <a:endParaRPr lang="zh-CN" altLang="en-US" sz="1600" b="1" dirty="0">
                <a:latin typeface="Times New Roman" panose="02020603050405020304" pitchFamily="18" charset="0"/>
              </a:endParaRPr>
            </a:p>
          </p:txBody>
        </p:sp>
        <p:sp>
          <p:nvSpPr>
            <p:cNvPr id="54295" name="Text Box 30"/>
            <p:cNvSpPr txBox="1"/>
            <p:nvPr/>
          </p:nvSpPr>
          <p:spPr>
            <a:xfrm>
              <a:off x="3072" y="3851"/>
              <a:ext cx="672" cy="212"/>
            </a:xfrm>
            <a:prstGeom prst="rect">
              <a:avLst/>
            </a:prstGeom>
            <a:noFill/>
            <a:ln w="9525">
              <a:noFill/>
            </a:ln>
          </p:spPr>
          <p:txBody>
            <a:bodyPr>
              <a:spAutoFit/>
            </a:bodyPr>
            <a:lstStyle/>
            <a:p>
              <a:pPr algn="ctr">
                <a:spcBef>
                  <a:spcPct val="50000"/>
                </a:spcBef>
              </a:pPr>
              <a:r>
                <a:rPr lang="zh-CN" altLang="en-US" sz="1600" b="1" dirty="0">
                  <a:latin typeface="Times New Roman" panose="02020603050405020304" pitchFamily="18" charset="0"/>
                </a:rPr>
                <a:t>偏移距</a:t>
              </a:r>
              <a:endParaRPr lang="zh-CN" altLang="en-US" sz="1600" b="1" dirty="0">
                <a:latin typeface="Times New Roman" panose="02020603050405020304" pitchFamily="18" charset="0"/>
              </a:endParaRPr>
            </a:p>
          </p:txBody>
        </p:sp>
        <p:sp>
          <p:nvSpPr>
            <p:cNvPr id="54296" name="Text Box 31"/>
            <p:cNvSpPr txBox="1"/>
            <p:nvPr/>
          </p:nvSpPr>
          <p:spPr>
            <a:xfrm>
              <a:off x="3168" y="3456"/>
              <a:ext cx="576" cy="250"/>
            </a:xfrm>
            <a:prstGeom prst="rect">
              <a:avLst/>
            </a:prstGeom>
            <a:noFill/>
            <a:ln w="9525">
              <a:noFill/>
            </a:ln>
          </p:spPr>
          <p:txBody>
            <a:bodyPr>
              <a:spAutoFit/>
            </a:bodyPr>
            <a:lstStyle/>
            <a:p>
              <a:pPr algn="ctr">
                <a:spcBef>
                  <a:spcPct val="50000"/>
                </a:spcBef>
              </a:pPr>
              <a:r>
                <a:rPr lang="zh-CN" altLang="en-US" sz="2000" b="1" dirty="0">
                  <a:solidFill>
                    <a:srgbClr val="FF0000"/>
                  </a:solidFill>
                  <a:latin typeface="Times New Roman" panose="02020603050405020304" pitchFamily="18" charset="0"/>
                </a:rPr>
                <a:t>气层</a:t>
              </a:r>
              <a:endParaRPr lang="zh-CN" altLang="en-US" sz="2000" b="1" dirty="0">
                <a:solidFill>
                  <a:srgbClr val="FF0000"/>
                </a:solidFill>
                <a:latin typeface="Times New Roman" panose="02020603050405020304" pitchFamily="18" charset="0"/>
              </a:endParaRPr>
            </a:p>
          </p:txBody>
        </p:sp>
      </p:grpSp>
      <p:sp>
        <p:nvSpPr>
          <p:cNvPr id="54285" name="Rectangle 32"/>
          <p:cNvSpPr/>
          <p:nvPr/>
        </p:nvSpPr>
        <p:spPr>
          <a:xfrm>
            <a:off x="7696200" y="1676400"/>
            <a:ext cx="650875" cy="457200"/>
          </a:xfrm>
          <a:prstGeom prst="rect">
            <a:avLst/>
          </a:prstGeom>
          <a:solidFill>
            <a:schemeClr val="bg1"/>
          </a:solidFill>
          <a:ln w="9525">
            <a:noFill/>
          </a:ln>
        </p:spPr>
        <p:txBody>
          <a:bodyPr>
            <a:spAutoFit/>
          </a:bodyPr>
          <a:lstStyle/>
          <a:p>
            <a:r>
              <a:rPr lang="en-US" altLang="zh-CN" b="1" dirty="0">
                <a:latin typeface="黑体" panose="02010609060101010101" pitchFamily="49" charset="-122"/>
                <a:ea typeface="黑体" panose="02010609060101010101" pitchFamily="49" charset="-122"/>
              </a:rPr>
              <a:t>CDP</a:t>
            </a:r>
            <a:endParaRPr lang="en-US" altLang="zh-CN" b="1" dirty="0">
              <a:latin typeface="黑体" panose="02010609060101010101" pitchFamily="49" charset="-122"/>
              <a:ea typeface="黑体" panose="02010609060101010101" pitchFamily="49" charset="-122"/>
            </a:endParaRPr>
          </a:p>
        </p:txBody>
      </p:sp>
      <p:sp>
        <p:nvSpPr>
          <p:cNvPr id="54286" name="Oval 33"/>
          <p:cNvSpPr/>
          <p:nvPr/>
        </p:nvSpPr>
        <p:spPr>
          <a:xfrm>
            <a:off x="7620000" y="2362200"/>
            <a:ext cx="914400" cy="838200"/>
          </a:xfrm>
          <a:prstGeom prst="ellipse">
            <a:avLst/>
          </a:prstGeom>
          <a:solidFill>
            <a:schemeClr val="accent1">
              <a:alpha val="50195"/>
            </a:schemeClr>
          </a:solidFill>
          <a:ln w="9525" cap="flat" cmpd="sng">
            <a:solidFill>
              <a:schemeClr val="tx1"/>
            </a:solidFill>
            <a:prstDash val="solid"/>
            <a:headEnd type="none" w="med" len="med"/>
            <a:tailEnd type="none" w="med" len="med"/>
          </a:ln>
        </p:spPr>
        <p:txBody>
          <a:bodyPr wrap="none" anchor="ctr"/>
          <a:lstStyle/>
          <a:p>
            <a:endParaRPr lang="zh-CN" altLang="en-US" dirty="0">
              <a:latin typeface="Times New Roman" panose="02020603050405020304" pitchFamily="18" charset="0"/>
            </a:endParaRPr>
          </a:p>
        </p:txBody>
      </p:sp>
      <p:sp>
        <p:nvSpPr>
          <p:cNvPr id="54287" name="Oval 34"/>
          <p:cNvSpPr/>
          <p:nvPr/>
        </p:nvSpPr>
        <p:spPr>
          <a:xfrm>
            <a:off x="7620000" y="4953000"/>
            <a:ext cx="914400" cy="838200"/>
          </a:xfrm>
          <a:prstGeom prst="ellipse">
            <a:avLst/>
          </a:prstGeom>
          <a:solidFill>
            <a:srgbClr val="FF9900">
              <a:alpha val="50195"/>
            </a:srgbClr>
          </a:solidFill>
          <a:ln w="9525" cap="flat" cmpd="sng">
            <a:solidFill>
              <a:schemeClr val="tx1"/>
            </a:solidFill>
            <a:prstDash val="solid"/>
            <a:headEnd type="none" w="med" len="med"/>
            <a:tailEnd type="none" w="med" len="med"/>
          </a:ln>
        </p:spPr>
        <p:txBody>
          <a:bodyPr wrap="none" anchor="ctr"/>
          <a:lstStyle/>
          <a:p>
            <a:endParaRPr lang="zh-CN" altLang="en-US" dirty="0">
              <a:latin typeface="Times New Roman" panose="02020603050405020304" pitchFamily="18" charset="0"/>
            </a:endParaRPr>
          </a:p>
        </p:txBody>
      </p:sp>
      <p:sp>
        <p:nvSpPr>
          <p:cNvPr id="54288" name="Text Box 35"/>
          <p:cNvSpPr txBox="1"/>
          <p:nvPr/>
        </p:nvSpPr>
        <p:spPr>
          <a:xfrm>
            <a:off x="1143000" y="1447800"/>
            <a:ext cx="1219200" cy="457200"/>
          </a:xfrm>
          <a:prstGeom prst="rect">
            <a:avLst/>
          </a:prstGeom>
          <a:solidFill>
            <a:schemeClr val="bg1"/>
          </a:solidFill>
          <a:ln w="9525">
            <a:noFill/>
          </a:ln>
        </p:spPr>
        <p:txBody>
          <a:bodyPr>
            <a:spAutoFit/>
          </a:bodyPr>
          <a:lstStyle/>
          <a:p>
            <a:pPr algn="ctr">
              <a:spcBef>
                <a:spcPct val="50000"/>
              </a:spcBef>
            </a:pPr>
            <a:r>
              <a:rPr lang="zh-CN" altLang="en-US" b="1" dirty="0">
                <a:latin typeface="Times New Roman" panose="02020603050405020304" pitchFamily="18" charset="0"/>
                <a:ea typeface="黑体" panose="02010609060101010101" pitchFamily="49" charset="-122"/>
              </a:rPr>
              <a:t>偏移距</a:t>
            </a:r>
            <a:endParaRPr lang="zh-CN" altLang="en-US" b="1" dirty="0">
              <a:latin typeface="Times New Roman" panose="02020603050405020304" pitchFamily="18" charset="0"/>
              <a:ea typeface="黑体" panose="02010609060101010101" pitchFamily="49" charset="-122"/>
            </a:endParaRPr>
          </a:p>
        </p:txBody>
      </p:sp>
      <p:sp>
        <p:nvSpPr>
          <p:cNvPr id="54289" name="Text Box 36"/>
          <p:cNvSpPr txBox="1"/>
          <p:nvPr/>
        </p:nvSpPr>
        <p:spPr>
          <a:xfrm>
            <a:off x="6324600" y="1295400"/>
            <a:ext cx="1143000" cy="1552575"/>
          </a:xfrm>
          <a:prstGeom prst="rect">
            <a:avLst/>
          </a:prstGeom>
          <a:solidFill>
            <a:srgbClr val="FFFF00"/>
          </a:solidFill>
          <a:ln w="9525">
            <a:noFill/>
          </a:ln>
        </p:spPr>
        <p:txBody>
          <a:bodyPr>
            <a:spAutoFit/>
          </a:bodyPr>
          <a:lstStyle/>
          <a:p>
            <a:pPr>
              <a:spcBef>
                <a:spcPct val="50000"/>
              </a:spcBef>
            </a:pPr>
            <a:r>
              <a:rPr lang="zh-CN" altLang="en-US" dirty="0">
                <a:latin typeface="Times New Roman" panose="02020603050405020304" pitchFamily="18" charset="0"/>
              </a:rPr>
              <a:t>叠前振幅可区分气层和水层</a:t>
            </a:r>
            <a:endParaRPr lang="zh-CN" altLang="en-US" dirty="0">
              <a:latin typeface="Times New Roman" panose="02020603050405020304" pitchFamily="18" charset="0"/>
            </a:endParaRPr>
          </a:p>
        </p:txBody>
      </p:sp>
      <p:sp>
        <p:nvSpPr>
          <p:cNvPr id="54290" name="Text Box 37"/>
          <p:cNvSpPr txBox="1"/>
          <p:nvPr/>
        </p:nvSpPr>
        <p:spPr>
          <a:xfrm>
            <a:off x="6324600" y="4724400"/>
            <a:ext cx="1143000" cy="1917700"/>
          </a:xfrm>
          <a:prstGeom prst="rect">
            <a:avLst/>
          </a:prstGeom>
          <a:solidFill>
            <a:srgbClr val="FFFF00"/>
          </a:solidFill>
          <a:ln w="9525">
            <a:noFill/>
          </a:ln>
        </p:spPr>
        <p:txBody>
          <a:bodyPr>
            <a:spAutoFit/>
          </a:bodyPr>
          <a:lstStyle/>
          <a:p>
            <a:pPr>
              <a:spcBef>
                <a:spcPct val="50000"/>
              </a:spcBef>
            </a:pPr>
            <a:r>
              <a:rPr lang="zh-CN" altLang="en-US" dirty="0">
                <a:latin typeface="Times New Roman" panose="02020603050405020304" pitchFamily="18" charset="0"/>
              </a:rPr>
              <a:t>叠后振幅无法区分气层和水层</a:t>
            </a:r>
            <a:endParaRPr lang="zh-CN" altLang="en-US" dirty="0">
              <a:latin typeface="Times New Roman" panose="02020603050405020304" pitchFamily="18"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9050" y="358775"/>
            <a:ext cx="3778250" cy="398780"/>
          </a:xfrm>
          <a:prstGeom prst="rect">
            <a:avLst/>
          </a:prstGeom>
          <a:gradFill>
            <a:gsLst>
              <a:gs pos="0">
                <a:srgbClr val="007BD3"/>
              </a:gs>
              <a:gs pos="100000">
                <a:srgbClr val="034373"/>
              </a:gs>
            </a:gsLst>
            <a:lin ang="5400000" scaled="0"/>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000" b="1"/>
              <a:t>步骤6：地震沉积学解释</a:t>
            </a:r>
            <a:endParaRPr lang="zh-CN" altLang="en-US" sz="2000" b="1"/>
          </a:p>
        </p:txBody>
      </p:sp>
      <p:sp>
        <p:nvSpPr>
          <p:cNvPr id="9" name="矩形 8"/>
          <p:cNvSpPr/>
          <p:nvPr/>
        </p:nvSpPr>
        <p:spPr>
          <a:xfrm>
            <a:off x="3331210" y="1106170"/>
            <a:ext cx="5021580" cy="297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25000"/>
              </a:lnSpc>
              <a:spcBef>
                <a:spcPct val="0"/>
              </a:spcBef>
              <a:spcAft>
                <a:spcPct val="0"/>
              </a:spcAft>
              <a:buClr>
                <a:srgbClr val="0000FF"/>
              </a:buClr>
              <a:buSzTx/>
              <a:buFontTx/>
              <a:buNone/>
              <a:defRPr/>
            </a:pPr>
            <a:r>
              <a:rPr kumimoji="0" lang="zh-CN" altLang="en-US" sz="18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地层接触关系类型（终止类型）</a:t>
            </a:r>
            <a:endParaRPr kumimoji="0" lang="en-US" altLang="zh-CN" sz="18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25000"/>
              </a:lnSpc>
              <a:spcBef>
                <a:spcPct val="0"/>
              </a:spcBef>
              <a:spcAft>
                <a:spcPct val="0"/>
              </a:spcAft>
              <a:buClr>
                <a:srgbClr val="0000FF"/>
              </a:buClr>
              <a:buSzTx/>
              <a:buFontTx/>
              <a:buNone/>
              <a:defRPr/>
            </a:pPr>
            <a:endParaRPr kumimoji="0" lang="en-US" altLang="zh-CN" sz="2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a:p>
            <a:pPr marL="342900" marR="0" lvl="0" indent="-342900" algn="l" defTabSz="914400" rtl="0" eaLnBrk="0" fontAlgn="base" latinLnBrk="0" hangingPunct="0">
              <a:lnSpc>
                <a:spcPct val="125000"/>
              </a:lnSpc>
              <a:spcBef>
                <a:spcPct val="0"/>
              </a:spcBef>
              <a:spcAft>
                <a:spcPct val="0"/>
              </a:spcAft>
              <a:buClr>
                <a:srgbClr val="0000FF"/>
              </a:buClr>
              <a:buSzTx/>
              <a:buFont typeface="Wingdings" panose="05000000000000000000" pitchFamily="2" charset="2"/>
              <a:buChar char="Ø"/>
              <a:defRPr/>
            </a:pP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地震地层学把地层的接触关系划分为：</a:t>
            </a:r>
            <a:r>
              <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协调（整一）关系和不协调（不整一）</a:t>
            </a: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两类。前者相当于地质上的</a:t>
            </a:r>
            <a:r>
              <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整合接触</a:t>
            </a: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关系，后者相当于地质上的</a:t>
            </a:r>
            <a:r>
              <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不整合接触</a:t>
            </a: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关系。</a:t>
            </a:r>
            <a:endParaRPr kumimoji="0" lang="en-US" altLang="zh-CN"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a:p>
            <a:pPr marL="342900" marR="0" lvl="0" indent="-342900" algn="l" defTabSz="914400" rtl="0" eaLnBrk="0" fontAlgn="base" latinLnBrk="0" hangingPunct="0">
              <a:lnSpc>
                <a:spcPct val="125000"/>
              </a:lnSpc>
              <a:spcBef>
                <a:spcPct val="0"/>
              </a:spcBef>
              <a:spcAft>
                <a:spcPct val="0"/>
              </a:spcAft>
              <a:buClr>
                <a:srgbClr val="0000FF"/>
              </a:buClr>
              <a:buSzTx/>
              <a:buFont typeface="Wingdings" panose="05000000000000000000" pitchFamily="2" charset="2"/>
              <a:buChar char="Ø"/>
              <a:defRPr/>
            </a:pP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在不协调关系中，地层与上覆地层的基础关系又分为</a:t>
            </a:r>
            <a:r>
              <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削截</a:t>
            </a: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和</a:t>
            </a:r>
            <a:r>
              <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顶超</a:t>
            </a: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两种；地层与下伏地层的接触关系又分为</a:t>
            </a:r>
            <a:r>
              <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上超</a:t>
            </a: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和</a:t>
            </a:r>
            <a:r>
              <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下超</a:t>
            </a:r>
            <a:r>
              <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两种。</a:t>
            </a:r>
            <a:endParaRPr kumimoji="0" lang="zh-CN" altLang="en-US" sz="16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p:txBody>
      </p:sp>
      <p:pic>
        <p:nvPicPr>
          <p:cNvPr id="61442" name="Picture 2"/>
          <p:cNvPicPr>
            <a:picLocks noChangeAspect="1"/>
          </p:cNvPicPr>
          <p:nvPr/>
        </p:nvPicPr>
        <p:blipFill>
          <a:blip r:embed="rId1"/>
          <a:srcRect b="12111"/>
          <a:stretch>
            <a:fillRect/>
          </a:stretch>
        </p:blipFill>
        <p:spPr>
          <a:xfrm>
            <a:off x="3542030" y="4083050"/>
            <a:ext cx="4177665" cy="2716530"/>
          </a:xfrm>
          <a:prstGeom prst="rect">
            <a:avLst/>
          </a:prstGeom>
          <a:noFill/>
          <a:ln w="9525">
            <a:noFill/>
          </a:ln>
        </p:spPr>
      </p:pic>
      <p:sp>
        <p:nvSpPr>
          <p:cNvPr id="10" name="文本框 9"/>
          <p:cNvSpPr txBox="1"/>
          <p:nvPr/>
        </p:nvSpPr>
        <p:spPr>
          <a:xfrm>
            <a:off x="8000365" y="5275580"/>
            <a:ext cx="2044065" cy="368300"/>
          </a:xfrm>
          <a:prstGeom prst="rect">
            <a:avLst/>
          </a:prstGeom>
          <a:noFill/>
        </p:spPr>
        <p:txBody>
          <a:bodyPr wrap="square" rtlCol="0">
            <a:spAutoFit/>
          </a:bodyPr>
          <a:lstStyle/>
          <a:p>
            <a:r>
              <a:rPr lang="zh-CN" altLang="en-US"/>
              <a:t>三维模拟？</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图片 1"/>
          <p:cNvPicPr>
            <a:picLocks noChangeAspect="1"/>
          </p:cNvPicPr>
          <p:nvPr/>
        </p:nvPicPr>
        <p:blipFill>
          <a:blip r:embed="rId1"/>
          <a:stretch>
            <a:fillRect/>
          </a:stretch>
        </p:blipFill>
        <p:spPr>
          <a:xfrm>
            <a:off x="250825" y="1916113"/>
            <a:ext cx="8739188" cy="4826000"/>
          </a:xfrm>
          <a:prstGeom prst="rect">
            <a:avLst/>
          </a:prstGeom>
          <a:noFill/>
          <a:ln w="9525">
            <a:noFill/>
          </a:ln>
        </p:spPr>
      </p:pic>
      <p:sp>
        <p:nvSpPr>
          <p:cNvPr id="71685" name="矩形 4"/>
          <p:cNvSpPr/>
          <p:nvPr/>
        </p:nvSpPr>
        <p:spPr>
          <a:xfrm>
            <a:off x="5162550" y="1322388"/>
            <a:ext cx="3748088" cy="460375"/>
          </a:xfrm>
          <a:prstGeom prst="rect">
            <a:avLst/>
          </a:prstGeom>
          <a:noFill/>
          <a:ln w="9525">
            <a:noFill/>
          </a:ln>
        </p:spPr>
        <p:txBody>
          <a:bodyPr anchor="t">
            <a:spAutoFit/>
          </a:bodyPr>
          <a:lstStyle/>
          <a:p>
            <a:pPr algn="ctr" eaLnBrk="0" hangingPunct="0"/>
            <a:r>
              <a:rPr lang="zh-CN" altLang="en-US" sz="2400" b="1" dirty="0">
                <a:solidFill>
                  <a:srgbClr val="0000FF"/>
                </a:solidFill>
                <a:latin typeface="黑体" panose="02010609060101010101" pitchFamily="49" charset="-122"/>
                <a:ea typeface="黑体" panose="02010609060101010101" pitchFamily="49" charset="-122"/>
              </a:rPr>
              <a:t>整合接触关系</a:t>
            </a:r>
            <a:endParaRPr lang="en-US" altLang="zh-CN" sz="24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additive="base">
                                        <p:cTn id="7" dur="500" fill="hold"/>
                                        <p:tgtEl>
                                          <p:spTgt spid="71685"/>
                                        </p:tgtEl>
                                        <p:attrNameLst>
                                          <p:attrName>ppt_x</p:attrName>
                                        </p:attrNameLst>
                                      </p:cBhvr>
                                      <p:tavLst>
                                        <p:tav tm="0">
                                          <p:val>
                                            <p:strVal val="#ppt_x"/>
                                          </p:val>
                                        </p:tav>
                                        <p:tav tm="100000">
                                          <p:val>
                                            <p:strVal val="#ppt_x"/>
                                          </p:val>
                                        </p:tav>
                                      </p:tavLst>
                                    </p:anim>
                                    <p:anim calcmode="lin" valueType="num">
                                      <p:cBhvr additive="base">
                                        <p:cTn id="8" dur="500" fill="hold"/>
                                        <p:tgtEl>
                                          <p:spTgt spid="716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Lst>
  </p:timing>
</p:sld>
</file>

<file path=ppt/tags/tag1.xml><?xml version="1.0" encoding="utf-8"?>
<p:tagLst xmlns:p="http://schemas.openxmlformats.org/presentationml/2006/main">
  <p:tag name="KSO_WM_UNIT_PLACING_PICTURE_USER_VIEWPORT" val="{&quot;height&quot;:6400,&quot;width&quot;:15840}"/>
</p:tagLst>
</file>

<file path=ppt/tags/tag2.xml><?xml version="1.0" encoding="utf-8"?>
<p:tagLst xmlns:p="http://schemas.openxmlformats.org/presentationml/2006/main">
  <p:tag name="REFSHAPE" val="419145116"/>
  <p:tag name="KSO_WM_UNIT_PLACING_PICTURE_USER_VIEWPORT" val="{&quot;height&quot;:6400,&quot;width&quot;:15840}"/>
</p:tagLst>
</file>

<file path=ppt/tags/tag3.xml><?xml version="1.0" encoding="utf-8"?>
<p:tagLst xmlns:p="http://schemas.openxmlformats.org/presentationml/2006/main">
  <p:tag name="KSO_WM_UNIT_PLACING_PICTURE_USER_VIEWPORT" val="{&quot;height&quot;:8046,&quot;width&quot;:2055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5356</Words>
  <Application>WPS 演示</Application>
  <PresentationFormat>全屏显示(4:3)</PresentationFormat>
  <Paragraphs>531</Paragraphs>
  <Slides>72</Slides>
  <Notes>18</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72</vt:i4>
      </vt:variant>
    </vt:vector>
  </HeadingPairs>
  <TitlesOfParts>
    <vt:vector size="86" baseType="lpstr">
      <vt:lpstr>Arial</vt:lpstr>
      <vt:lpstr>宋体</vt:lpstr>
      <vt:lpstr>Wingdings</vt:lpstr>
      <vt:lpstr>Calibri</vt:lpstr>
      <vt:lpstr>微软雅黑</vt:lpstr>
      <vt:lpstr>Arial Unicode MS</vt:lpstr>
      <vt:lpstr>黑体</vt:lpstr>
      <vt:lpstr>Times New Roman</vt:lpstr>
      <vt:lpstr>华文新魏</vt:lpstr>
      <vt:lpstr>楷体_GB2312</vt:lpstr>
      <vt:lpstr>新宋体</vt:lpstr>
      <vt:lpstr>隶书</vt:lpstr>
      <vt:lpstr>Tahoma</vt:lpstr>
      <vt:lpstr>Office 主题​​</vt:lpstr>
      <vt:lpstr>不同地质条件典型地震剖面解释</vt:lpstr>
      <vt:lpstr>PowerPoint 演示文稿</vt:lpstr>
      <vt:lpstr>PowerPoint 演示文稿</vt:lpstr>
      <vt:lpstr>PowerPoint 演示文稿</vt:lpstr>
      <vt:lpstr>PowerPoint 演示文稿</vt:lpstr>
      <vt:lpstr>PowerPoint 演示文稿</vt:lpstr>
      <vt:lpstr>大家好，欢迎来到地震资料解释学习模块，本模块一共有以下四个主要学习内容: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大家好，欢迎来到地震资料解释学习模块，本模块一共有以下四个主要学习内容:</vt:lpstr>
      <vt:lpstr>PowerPoint 演示文稿</vt:lpstr>
      <vt:lpstr>PowerPoint 演示文稿</vt:lpstr>
      <vt:lpstr>PowerPoint 演示文稿</vt:lpstr>
      <vt:lpstr>PowerPoint 演示文稿</vt:lpstr>
      <vt:lpstr>PowerPoint 演示文稿</vt:lpstr>
      <vt:lpstr>PowerPoint 演示文稿</vt:lpstr>
      <vt:lpstr>作业5</vt:lpstr>
      <vt:lpstr>大家好，欢迎来到地震资料解释学习模块，本模块一共有以下四个主要学习内容: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大家好，欢迎来到地震资料解释学习模块，本模块一共有以下四个主要学习内容:</dc:title>
  <dc:creator>-32768</dc:creator>
  <cp:lastModifiedBy>Dignity</cp:lastModifiedBy>
  <cp:revision>71</cp:revision>
  <dcterms:created xsi:type="dcterms:W3CDTF">2020-07-27T01:38:00Z</dcterms:created>
  <dcterms:modified xsi:type="dcterms:W3CDTF">2021-04-15T09:11:49Z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D7120EC6C7EB4BE1AC4F8C413B67E712</vt:lpwstr>
  </property>
</Properties>
</file>